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45" r:id="rId2"/>
    <p:sldId id="403" r:id="rId3"/>
    <p:sldId id="406" r:id="rId4"/>
    <p:sldId id="467" r:id="rId5"/>
    <p:sldId id="468" r:id="rId6"/>
    <p:sldId id="407" r:id="rId7"/>
    <p:sldId id="404" r:id="rId8"/>
    <p:sldId id="263" r:id="rId9"/>
    <p:sldId id="266" r:id="rId10"/>
    <p:sldId id="408" r:id="rId11"/>
    <p:sldId id="409" r:id="rId12"/>
    <p:sldId id="410" r:id="rId13"/>
    <p:sldId id="411" r:id="rId14"/>
    <p:sldId id="413" r:id="rId15"/>
    <p:sldId id="481" r:id="rId16"/>
    <p:sldId id="482" r:id="rId17"/>
    <p:sldId id="483" r:id="rId18"/>
    <p:sldId id="484" r:id="rId19"/>
    <p:sldId id="46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51" r:id="rId51"/>
    <p:sldId id="462" r:id="rId52"/>
    <p:sldId id="453" r:id="rId53"/>
    <p:sldId id="454" r:id="rId54"/>
    <p:sldId id="456" r:id="rId55"/>
    <p:sldId id="485" r:id="rId56"/>
    <p:sldId id="457" r:id="rId57"/>
    <p:sldId id="458" r:id="rId58"/>
    <p:sldId id="486" r:id="rId59"/>
    <p:sldId id="459" r:id="rId60"/>
    <p:sldId id="487" r:id="rId61"/>
    <p:sldId id="488" r:id="rId62"/>
    <p:sldId id="489" r:id="rId63"/>
    <p:sldId id="463" r:id="rId64"/>
    <p:sldId id="464" r:id="rId65"/>
    <p:sldId id="465" r:id="rId66"/>
    <p:sldId id="466" r:id="rId67"/>
  </p:sldIdLst>
  <p:sldSz cx="9144000" cy="6858000" type="screen4x3"/>
  <p:notesSz cx="10021888" cy="6888163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33"/>
    <a:srgbClr val="FF9933"/>
    <a:srgbClr val="FFCC00"/>
    <a:srgbClr val="FF9900"/>
    <a:srgbClr val="000066"/>
    <a:srgbClr val="008000"/>
    <a:srgbClr val="003300"/>
    <a:srgbClr val="0066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4488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76900" y="0"/>
            <a:ext cx="4343400" cy="344488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pPr>
              <a:defRPr/>
            </a:pPr>
            <a:fld id="{4A9CBFDE-9735-4DDC-B7D5-8B09A47A970E}" type="datetimeFigureOut">
              <a:rPr lang="th-TH"/>
              <a:pPr>
                <a:defRPr/>
              </a:pPr>
              <a:t>14/12/64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3400" cy="344487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76900" y="6542088"/>
            <a:ext cx="4343400" cy="344487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pPr>
              <a:defRPr/>
            </a:pPr>
            <a:fld id="{9AFD6C52-443A-4C47-A58A-2848D2E9AF6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8037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>
              <a:defRPr sz="1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8488" y="0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7713" y="515938"/>
            <a:ext cx="3446462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6675" y="3271838"/>
            <a:ext cx="7348538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3675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>
              <a:defRPr sz="1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8488" y="6543675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pPr>
              <a:defRPr/>
            </a:pPr>
            <a:fld id="{FA3EE7EB-886F-47B4-9F22-5B379D6E079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1725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EE7EB-886F-47B4-9F22-5B379D6E0797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640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5FE7-EF57-4131-9D45-512BD66C1C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417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B3DF-5E73-4749-8DF1-A9EDFD26F9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829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7B389-ACD5-4720-B314-9E63F05EB1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527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1BC7-1B87-4C97-8FB5-F45E20D3E97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891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0B019-3517-4A8D-9AD9-196F7A6CA1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333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1E67-43ED-4869-84B1-E18C913E72A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431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5618-C1E4-4C59-8A4C-F8C96093C00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217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0ED36-5FE2-4071-96AD-499B44BA2AA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590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20E5D-A7A3-47DA-A145-BBCAF0E154B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82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BF3B-4FD5-491A-B1F6-B52F6D4E89F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4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9793D-30E5-4878-B74F-3C22B6209B6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83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6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600"/>
            </a:lvl1pPr>
          </a:lstStyle>
          <a:p>
            <a:pPr>
              <a:defRPr/>
            </a:pPr>
            <a:fld id="{76FBD7C8-6ABC-42E0-BB54-F8AD44FF30A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3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2054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5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57163" y="2403475"/>
            <a:ext cx="89804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โรงเรียนนายเรือ ยินดีต้อนรับ</a:t>
            </a:r>
            <a:endParaRPr lang="th-TH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ct val="80000"/>
              </a:lnSpc>
              <a:defRPr/>
            </a:pPr>
            <a:br>
              <a:rPr lang="th-TH" sz="14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คณะอนุกรรมการรับรองปริญญา ประกาศนียบัตร หรือวุฒิบัตรในการประกอบวิชาชีพวิศวกรรมควบคุม</a:t>
            </a:r>
          </a:p>
          <a:p>
            <a:pPr algn="ctr">
              <a:lnSpc>
                <a:spcPct val="80000"/>
              </a:lnSpc>
              <a:defRPr/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หลักสูตรวิศวกรรมศาสตรบัณฑิต สาขาวิศวกรรมไฟฟ้า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205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12294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295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6" name="Image" r:id="rId5" imgW="3126015" imgH="1613267" progId="Photoshop.Image.4">
                    <p:embed/>
                  </p:oleObj>
                </mc:Choice>
                <mc:Fallback>
                  <p:oleObj name="Image" r:id="rId5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39700" y="2060575"/>
            <a:ext cx="88804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หลักสูตรการศึกษา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หลักสูตรวิศวกรรมศาสตรบัณฑิต สาขาวิศวกรรมไฟฟ้า พ.ศ. 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63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ใช้กับนักเรียนนายเรือรหัส </a:t>
            </a:r>
            <a:r>
              <a:rPr lang="en-US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– 25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67</a:t>
            </a:r>
            <a:endParaRPr lang="en-US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หน่วยกิตรวมตลอดหลักสูตร 174</a:t>
            </a:r>
            <a:r>
              <a:rPr lang="en-US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หน่วยกิต</a:t>
            </a:r>
          </a:p>
          <a:p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ระยะเวลาการศึกษา 5</a:t>
            </a:r>
            <a:r>
              <a:rPr lang="en-US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1229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13360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361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2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763713"/>
            <a:ext cx="888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โครงสร้างหลักสูตรวิศวกรรมศาสตรบัณฑิต สาขาวิศวกรรมไฟฟ้า พ.ศ.2563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1331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08622"/>
              </p:ext>
            </p:extLst>
          </p:nvPr>
        </p:nvGraphicFramePr>
        <p:xfrm>
          <a:off x="251519" y="2564904"/>
          <a:ext cx="8641656" cy="301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รายละเอียด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หน่วยกิต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5">
                <a:tc>
                  <a:txBody>
                    <a:bodyPr/>
                    <a:lstStyle/>
                    <a:p>
                      <a:r>
                        <a:rPr lang="th-TH" sz="20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1</a:t>
                      </a:r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หมวดวิชาศึกษาทั่วไป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r>
                        <a:rPr lang="en-US" sz="20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r>
                        <a:rPr lang="th-TH" sz="20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กิต</a:t>
                      </a:r>
                      <a:endParaRPr lang="th-TH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2 หมวดวิชาเฉพาะ</a:t>
                      </a:r>
                    </a:p>
                    <a:p>
                      <a:pPr marL="285750" indent="0"/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2.1 วิชาเฉพาะพื้นฐาน</a:t>
                      </a:r>
                    </a:p>
                    <a:p>
                      <a:pPr marL="285750" indent="0"/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2.2 วิชาเฉพาะด้าน</a:t>
                      </a:r>
                    </a:p>
                    <a:p>
                      <a:pPr marL="285750" indent="0"/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2.3 การฝึกศึกษาวิชาทหาร (ภาควิทยาการทหาร) 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en-US" sz="20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หน่วยกิต</a:t>
                      </a:r>
                    </a:p>
                    <a:p>
                      <a:pPr algn="r"/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47 หน่วยกิต</a:t>
                      </a:r>
                    </a:p>
                    <a:p>
                      <a:pPr algn="r"/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48 หน่วยกิต</a:t>
                      </a:r>
                    </a:p>
                    <a:p>
                      <a:pPr algn="r"/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43 หน่วยกิต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3 หมวดวิชาเลือกเสรี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หน่วย</a:t>
                      </a:r>
                      <a:r>
                        <a:rPr lang="th-TH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กิต</a:t>
                      </a:r>
                      <a:endParaRPr lang="th-TH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5"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th-TH" sz="2000" b="1" baseline="0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 </a:t>
                      </a:r>
                      <a:endParaRPr lang="th-TH" sz="2000" b="1" dirty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u="sng" baseline="0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174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r>
                        <a:rPr lang="th-TH" sz="2000" b="1" baseline="0" dirty="0" err="1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กิต</a:t>
                      </a:r>
                      <a:endParaRPr lang="th-TH" sz="2000" b="1" dirty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04" marB="4570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14384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385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6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721950"/>
            <a:ext cx="888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หมวดวิชาศึกษาทั่วไป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1434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18496"/>
              </p:ext>
            </p:extLst>
          </p:nvPr>
        </p:nvGraphicFramePr>
        <p:xfrm>
          <a:off x="121444" y="2185416"/>
          <a:ext cx="8901112" cy="454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หมวดวิชาศึกษาทั่วไป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2">
                <a:tc rowSpan="10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กลุ่มวิชาภาษาศาสตร์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0501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การสื่อสารในสังคมดิจิทัล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				2 (2-0-4)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0502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การฟัง – การพูด ภาษาอังกฤษ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(0-2-0)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0503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การฟัง – การพูด ภาษาอังกฤษ 2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(0-2-0)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0504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ภาษาอังกฤษเพื่อการสื่อสาร 1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(0-2-0)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0505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ภาษาอังกฤษเพื่อการสื่อสาร 2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(0-2-0)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0506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การอ่านภาษาอังกฤษระดับต้น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(0-2-0)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0507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การอ่านภาษาอังกฤษเชิงวิเคราะห์วิจารณ์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(0-2-0)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0508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การเขียนภาษาอังกฤษระดับย่อหน้า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(0-2-0)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0509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การเขียนภาษาอังกฤษระดับเรียงความ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     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(0-2-0)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0510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ภาษาอังกฤษเพื่อการใช้งาน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(2-0-4)</a:t>
                      </a:r>
                      <a:endParaRPr lang="en-US" sz="1800" b="1" kern="1200" dirty="0">
                        <a:solidFill>
                          <a:srgbClr val="00006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2067522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r>
                        <a:rPr lang="th-TH" sz="1800" b="1" dirty="0" err="1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กิต</a:t>
                      </a:r>
                      <a:endParaRPr lang="th-TH" sz="1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15405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406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7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1536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55418"/>
              </p:ext>
            </p:extLst>
          </p:nvPr>
        </p:nvGraphicFramePr>
        <p:xfrm>
          <a:off x="118872" y="2180401"/>
          <a:ext cx="8906256" cy="463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4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2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หมวดวิชาศึกษาทั่วไป</a:t>
                      </a: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</a:t>
                      </a: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1">
                <a:tc rowSpan="4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กลุ่มวิชาสังคมศาสตร์</a:t>
                      </a:r>
                    </a:p>
                  </a:txBody>
                  <a:tcPr marL="91441" marR="91441" marT="45711" marB="45711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0601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กฎหมายกับสังคมไทย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(Law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for Thai Society)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1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0607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ประวัติศาสตร์ชาติไทยและศาสตร์พระราชา			3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(3-0-6)</a:t>
                      </a: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1">
                <a:tc vMerge="1"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0608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ศิลปวิทยาการเพื่อการพัฒนามนุษย์	                                                    	2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(2-0-4)</a:t>
                      </a: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val="2473821949"/>
                  </a:ext>
                </a:extLst>
              </a:tr>
              <a:tr h="335311">
                <a:tc vMerge="1"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0609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วิถีไทยและวิถีอาเซียน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(Thai and ASEAN)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(2-0-4)</a:t>
                      </a: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val="3787406261"/>
                  </a:ext>
                </a:extLst>
              </a:tr>
              <a:tr h="36579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1441" marR="91441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r>
                        <a:rPr lang="th-TH" sz="1800" b="1" dirty="0" err="1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กิต</a:t>
                      </a:r>
                      <a:endParaRPr lang="th-TH" sz="18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กลุ่มวิชาคณิตศาสตร์และวิทยาศาสตร์</a:t>
                      </a:r>
                    </a:p>
                  </a:txBody>
                  <a:tcPr marL="91441" marR="91441" marT="45711" marB="45711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0901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การดำรงชีวิตที่เป็นมิตรกับสิ่งแวดล้อม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0902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การเปลี่ยนแปลงภูมิอากาศ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val="25756778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1441" marR="91441"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r>
                        <a:rPr lang="th-TH" sz="1800" b="1" dirty="0" err="1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กิต</a:t>
                      </a:r>
                      <a:endParaRPr lang="th-TH" sz="1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11" marB="4571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กลุ่มวิชาพลศึกษา</a:t>
                      </a:r>
                    </a:p>
                  </a:txBody>
                  <a:tcPr marL="91441" marR="91441"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1101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พลศึกษา (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Physical Training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(0-2-0)</a:t>
                      </a:r>
                    </a:p>
                  </a:txBody>
                  <a:tcPr marL="91441" marR="91441" marT="45711" marB="45711" anchor="ctr"/>
                </a:tc>
                <a:extLst>
                  <a:ext uri="{0D108BD9-81ED-4DB2-BD59-A6C34878D82A}">
                    <a16:rowId xmlns:a16="http://schemas.microsoft.com/office/drawing/2014/main" val="230261938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r"/>
                      <a:endParaRPr lang="th-TH" sz="1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1102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การสร้างเสริมสุขภาวะ (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Health Promotion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(0-2-0)</a:t>
                      </a:r>
                    </a:p>
                  </a:txBody>
                  <a:tcPr marL="91441" marR="91441" marT="45711" marB="45711" anchor="ctr"/>
                </a:tc>
                <a:extLst>
                  <a:ext uri="{0D108BD9-81ED-4DB2-BD59-A6C34878D82A}">
                    <a16:rowId xmlns:a16="http://schemas.microsoft.com/office/drawing/2014/main" val="31129698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1441" marR="91441"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หน่วยกิต</a:t>
                      </a:r>
                    </a:p>
                  </a:txBody>
                  <a:tcPr marL="91441" marR="91441" marT="45711" marB="45711" anchor="ctr"/>
                </a:tc>
                <a:extLst>
                  <a:ext uri="{0D108BD9-81ED-4DB2-BD59-A6C34878D82A}">
                    <a16:rowId xmlns:a16="http://schemas.microsoft.com/office/drawing/2014/main" val="1706490591"/>
                  </a:ext>
                </a:extLst>
              </a:tr>
            </a:tbl>
          </a:graphicData>
        </a:graphic>
      </p:graphicFrame>
      <p:sp>
        <p:nvSpPr>
          <p:cNvPr id="9" name="Text Box 5">
            <a:extLst>
              <a:ext uri="{FF2B5EF4-FFF2-40B4-BE49-F238E27FC236}">
                <a16:creationId xmlns:a16="http://schemas.microsoft.com/office/drawing/2014/main" id="{C3F0B32C-D8E5-4C12-8A64-1E3ED90C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21950"/>
            <a:ext cx="888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หมวดวิชาศึกษาทั่วไป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1745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45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8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1741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ตาราง 1">
            <a:extLst>
              <a:ext uri="{FF2B5EF4-FFF2-40B4-BE49-F238E27FC236}">
                <a16:creationId xmlns:a16="http://schemas.microsoft.com/office/drawing/2014/main" id="{703C126B-F545-4A6F-B3F3-FD895B643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91433"/>
              </p:ext>
            </p:extLst>
          </p:nvPr>
        </p:nvGraphicFramePr>
        <p:xfrm>
          <a:off x="121444" y="2185416"/>
          <a:ext cx="8901112" cy="417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วิชาเฉพาะพื้นฐาน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2">
                <a:tc rowSpan="9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กลุ่มวิชาพื้นฐานทางคณิตศาสตร์และวิทยาศาสตร์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0301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0302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0303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แคลคูลัส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3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0401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ฟิสิกส์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0402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ปฏิบัติการฟิสิกส์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1 (0-3-0)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0403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ฟิสิกส์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0404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ปฏิบัติการฟิสิกส์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1 (0-3-0)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0405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เคมีทั่วไป 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0406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ปฏิบัติการเคมีทั่วไป 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1 (0-3-0)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r>
                        <a:rPr lang="th-TH" sz="1800" b="1" dirty="0" err="1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กิต</a:t>
                      </a:r>
                      <a:endParaRPr lang="th-TH" sz="1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080ABDF6-C0A2-437B-8F61-A7A4F271A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21950"/>
            <a:ext cx="888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หมวดวิชาเฉพาะ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1745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45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6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1745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1741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ตาราง 1">
            <a:extLst>
              <a:ext uri="{FF2B5EF4-FFF2-40B4-BE49-F238E27FC236}">
                <a16:creationId xmlns:a16="http://schemas.microsoft.com/office/drawing/2014/main" id="{9482A575-77D0-4A5D-AA2B-BB52790ED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30530"/>
              </p:ext>
            </p:extLst>
          </p:nvPr>
        </p:nvGraphicFramePr>
        <p:xfrm>
          <a:off x="121444" y="2185416"/>
          <a:ext cx="8901112" cy="454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วิชาเฉพาะพื้นฐาน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2">
                <a:tc rowSpan="10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กลุ่มวิชาพื้นฐานทางวิศวกรรมไฟฟ้า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0304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โปรแกรมคอมพิวเตอร์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(2-2-4)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0701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การวิเคราะห์วงจรไฟฟ้า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0702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ปฏิบัติการวงจรไฟฟ้า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1 (0-3-0)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0705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อิเล็กทรอนิกส์วิศวกรรม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0706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ปฏิบัติการอิเล็กทรอนิกส์วิศวกรรม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1 (0-3-0)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0708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วิศวกรรมแม่เหล็กไฟฟ้า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0712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ระบบควบคุม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0812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กลศาสตร์วิศวกรรม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0814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เขียนแบบวิศวกรรม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(2-3-4)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0818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วัสดุวิศวกรรม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7551168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r>
                        <a:rPr lang="th-TH" sz="1800" b="1" dirty="0" err="1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กิต</a:t>
                      </a:r>
                      <a:endParaRPr lang="th-TH" sz="1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7007829F-7C4B-4D8B-8A3B-6E9D69E7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21950"/>
            <a:ext cx="888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หมวดวิชาเฉพาะ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1355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1745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45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0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1745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1741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ตาราง 1">
            <a:extLst>
              <a:ext uri="{FF2B5EF4-FFF2-40B4-BE49-F238E27FC236}">
                <a16:creationId xmlns:a16="http://schemas.microsoft.com/office/drawing/2014/main" id="{20322B6C-75E6-40BC-B941-BFFAF1F09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44131"/>
              </p:ext>
            </p:extLst>
          </p:nvPr>
        </p:nvGraphicFramePr>
        <p:xfrm>
          <a:off x="121444" y="2185416"/>
          <a:ext cx="8901112" cy="454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วิชาเฉพาะด้าน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2">
                <a:tc rowSpan="11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กลุ่มวิชาบังคับทางวิศวกรรมไฟฟ้า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0305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ความน่าจะเป็นและสถิติสำหรับวิศวกรรม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0308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คณิตศาสตร์วิศวกรรม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0703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การออกแบบวงจรดิจิทัลและไมโครคอนโทรเลอร์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		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0704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ปฏิบัติการวงจรดิจิทัลและไมโครคอนโทรเลอร์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1 (0-3-0)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0709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หลักการระบบสื่อสาร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				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0710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ปฏิบัติการระบบสื่อสาร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				1 (0-3-0)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0711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การวัดและเครื่องมือวัดทางไฟฟ้า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0713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วิศวกรรมไมโครเวฟ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					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0714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การสื่อสารข้อมูลและโครงข่าย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0716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วิศวกรรมสายอากาศ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75511680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r"/>
                      <a:endParaRPr lang="th-TH" sz="1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0717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การสื่อสารดิจิทัล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					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3AD97A74-6EE6-468A-829A-4FFB08FA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21950"/>
            <a:ext cx="888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หมวดวิชาเฉพาะ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7937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1745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45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1745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1741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ตาราง 1">
            <a:extLst>
              <a:ext uri="{FF2B5EF4-FFF2-40B4-BE49-F238E27FC236}">
                <a16:creationId xmlns:a16="http://schemas.microsoft.com/office/drawing/2014/main" id="{F75FBAC7-73BF-4949-8AC8-F3089230B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70292"/>
              </p:ext>
            </p:extLst>
          </p:nvPr>
        </p:nvGraphicFramePr>
        <p:xfrm>
          <a:off x="121444" y="2185416"/>
          <a:ext cx="8901112" cy="307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วิชาเฉพาะด้าน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2">
                <a:tc rowSpan="6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กลุ่มวิชาบังคับทางวิศวกรรมไฟฟ้า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0718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การสื่อสารทางแสง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0719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โครงงานวิศวกรรมไฟฟ้า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1 				2 (0-6-0)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0720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โครงงานวิศวกรรมไฟฟ้า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 				2 (0-6-0)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0722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สัญญาณและระบบ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0735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เครื่องกลไฟฟ้า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	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  <a:endParaRPr lang="en-US" sz="1800" b="1" kern="1200" dirty="0">
                        <a:solidFill>
                          <a:srgbClr val="00006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0739 </a:t>
                      </a:r>
                      <a:r>
                        <a:rPr lang="th-TH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สารสนเทศเพื่อการบริหาร </a:t>
                      </a: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หน่วยกิต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FFD0F514-3285-4902-8C07-50D012205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21950"/>
            <a:ext cx="888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หมวดวิชาเฉพาะ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697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1745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45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66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1745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1741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ตาราง 1">
            <a:extLst>
              <a:ext uri="{FF2B5EF4-FFF2-40B4-BE49-F238E27FC236}">
                <a16:creationId xmlns:a16="http://schemas.microsoft.com/office/drawing/2014/main" id="{20322B6C-75E6-40BC-B941-BFFAF1F09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08221"/>
              </p:ext>
            </p:extLst>
          </p:nvPr>
        </p:nvGraphicFramePr>
        <p:xfrm>
          <a:off x="121444" y="2132856"/>
          <a:ext cx="8901112" cy="469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วิชาเฉพาะด้าน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วิชา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rowSpan="1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กลุ่มวิชาเลือกทางวิศวกรรมไฟฟ้า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0707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การวิเคราะห์วงจรโครงข่าย 			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0715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เทคโนโลยีสารสนเทศและการสื่อสาร 			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0721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ระบบไฟฟ้าและอิเล็กทรอนิกส์ในเรือ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0723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การประมวลผลสัญญาณดิจิทัล 		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0724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การแพร่กระจายคลื่นวิทยุ 			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0725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การสื่อสารเคลื่อนที่ 			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0726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การสื่อสารดาวเทียม 			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0727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การประมวลผลภาพดิจิทัล 				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th-TH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0728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การรักษาความปลอดภัยบนเครือข่าย 				3 (3-0-6)</a:t>
                      </a:r>
                      <a:endParaRPr lang="en-US" sz="1500" b="1" kern="1200" dirty="0">
                        <a:solidFill>
                          <a:srgbClr val="00006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0729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การทดสอบเจาะระบบและการแฮกแบบมีจริยธรรมเบื้องต้น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 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  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75511680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r"/>
                      <a:endParaRPr lang="th-TH" sz="1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0730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การออกแบบการทดลอง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 (3-0-6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0731</a:t>
                      </a:r>
                      <a:r>
                        <a:rPr lang="th-TH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หัวข้อพิเศษทางวิศวกรรมไฟฟ้า			</a:t>
                      </a:r>
                      <a:r>
                        <a:rPr lang="en-US" sz="1500" b="1" kern="1200" dirty="0">
                          <a:solidFill>
                            <a:srgbClr val="00006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3 (3-0-6)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23076182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1441" marR="91441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ไม่น้อยกว่า 3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หน่วยกิต</a:t>
                      </a:r>
                    </a:p>
                  </a:txBody>
                  <a:tcPr marL="91441" marR="91441" marT="45724" marB="45724" anchor="ctr"/>
                </a:tc>
                <a:extLst>
                  <a:ext uri="{0D108BD9-81ED-4DB2-BD59-A6C34878D82A}">
                    <a16:rowId xmlns:a16="http://schemas.microsoft.com/office/drawing/2014/main" val="1964478986"/>
                  </a:ext>
                </a:extLst>
              </a:tr>
            </a:tbl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3AD97A74-6EE6-468A-829A-4FFB08FA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21950"/>
            <a:ext cx="888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หมวดวิชาเฉพาะ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4756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24582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4583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3213100"/>
            <a:ext cx="888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หลักสูตร พ.ศ.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2458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4102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103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44500" y="1916113"/>
            <a:ext cx="830421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th-TH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ระเบียบวาระการประชุม</a:t>
            </a:r>
          </a:p>
          <a:p>
            <a:pPr>
              <a:lnSpc>
                <a:spcPct val="80000"/>
              </a:lnSpc>
              <a:defRPr/>
            </a:pPr>
            <a:b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	ประธานคณะอนุกรรมการแนะนำคณะอนุกรรมการ</a:t>
            </a:r>
          </a:p>
          <a:p>
            <a:pPr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	สถาบันแนะนำผู้บริหาร ครู-อาจารย์</a:t>
            </a:r>
          </a:p>
          <a:p>
            <a:pPr>
              <a:lnSpc>
                <a:spcPct val="80000"/>
              </a:lnSpc>
              <a:defRPr/>
            </a:pPr>
            <a:endParaRPr lang="th-TH" sz="14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2	สถาบันแนะนำและชี้แจงข้อมูลต่างๆ</a:t>
            </a:r>
          </a:p>
          <a:p>
            <a:pPr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- แนะนำสถานศึกษา หลักสูตร รวมทั้งแผนการศึกษา</a:t>
            </a:r>
          </a:p>
          <a:p>
            <a:pPr>
              <a:lnSpc>
                <a:spcPct val="80000"/>
              </a:lnSpc>
              <a:defRPr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	- แนะนำอาจารย์ประจำ อาจารย์พิเศษ และภาระงานสอนในวิชาที่ขอเทียบ</a:t>
            </a:r>
          </a:p>
          <a:p>
            <a:pPr>
              <a:lnSpc>
                <a:spcPct val="80000"/>
              </a:lnSpc>
              <a:defRPr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	- สรุปจำนวนนักศึกษาทุกชั้นปีโดยคิดเทียบสัดส่วนกับจำนวนอาจารย์ประจำ</a:t>
            </a:r>
          </a:p>
          <a:p>
            <a:pPr>
              <a:lnSpc>
                <a:spcPct val="80000"/>
              </a:lnSpc>
              <a:defRPr/>
            </a:pPr>
            <a:endParaRPr lang="th-TH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	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รายละเอียดเนื้อหา และตารางที่ขอเทียบรายวิชา</a:t>
            </a:r>
          </a:p>
          <a:p>
            <a:pPr>
              <a:lnSpc>
                <a:spcPct val="80000"/>
              </a:lnSpc>
              <a:defRPr/>
            </a:pPr>
            <a:endParaRPr lang="th-TH" sz="14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	ตรวจห้องสมุด</a:t>
            </a:r>
          </a:p>
          <a:p>
            <a:pPr>
              <a:lnSpc>
                <a:spcPct val="80000"/>
              </a:lnSpc>
              <a:defRPr/>
            </a:pPr>
            <a:endParaRPr lang="th-TH" sz="14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ตรวจห้องปฏิบัติการ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410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3584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584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9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นนร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พรรคนาวิน รหัส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3584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C185D4-85D6-468D-ABA2-2A145965A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73307"/>
              </p:ext>
            </p:extLst>
          </p:nvPr>
        </p:nvGraphicFramePr>
        <p:xfrm>
          <a:off x="1207008" y="2103120"/>
          <a:ext cx="7181418" cy="465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975">
                  <a:extLst>
                    <a:ext uri="{9D8B030D-6E8A-4147-A177-3AD203B41FA5}">
                      <a16:colId xmlns:a16="http://schemas.microsoft.com/office/drawing/2014/main" val="2375929428"/>
                    </a:ext>
                  </a:extLst>
                </a:gridCol>
                <a:gridCol w="3099555">
                  <a:extLst>
                    <a:ext uri="{9D8B030D-6E8A-4147-A177-3AD203B41FA5}">
                      <a16:colId xmlns:a16="http://schemas.microsoft.com/office/drawing/2014/main" val="1282168508"/>
                    </a:ext>
                  </a:extLst>
                </a:gridCol>
                <a:gridCol w="845333">
                  <a:extLst>
                    <a:ext uri="{9D8B030D-6E8A-4147-A177-3AD203B41FA5}">
                      <a16:colId xmlns:a16="http://schemas.microsoft.com/office/drawing/2014/main" val="3526094600"/>
                    </a:ext>
                  </a:extLst>
                </a:gridCol>
                <a:gridCol w="774888">
                  <a:extLst>
                    <a:ext uri="{9D8B030D-6E8A-4147-A177-3AD203B41FA5}">
                      <a16:colId xmlns:a16="http://schemas.microsoft.com/office/drawing/2014/main" val="821907738"/>
                    </a:ext>
                  </a:extLst>
                </a:gridCol>
                <a:gridCol w="774888">
                  <a:extLst>
                    <a:ext uri="{9D8B030D-6E8A-4147-A177-3AD203B41FA5}">
                      <a16:colId xmlns:a16="http://schemas.microsoft.com/office/drawing/2014/main" val="3650228238"/>
                    </a:ext>
                  </a:extLst>
                </a:gridCol>
                <a:gridCol w="915779">
                  <a:extLst>
                    <a:ext uri="{9D8B030D-6E8A-4147-A177-3AD203B41FA5}">
                      <a16:colId xmlns:a16="http://schemas.microsoft.com/office/drawing/2014/main" val="3488193478"/>
                    </a:ext>
                  </a:extLst>
                </a:gridCol>
              </a:tblGrid>
              <a:tr h="581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0477709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ฝึกทักษะการเรือการปืน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7681986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ยุทธวิธีทหารราบนาวิกโยธิน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7071783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การเรือพื้นฐาน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8159627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ความรู้ทั่วไปเกี่ยวกับเรือ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11104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เดินเรือเบื้องต้น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322092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246460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ฟิสิกส์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020827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ปฏิบัติการฟิสิกส์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962105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การสื่อสารในสังคมดิจิทัล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8076075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การฟัง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การพูด ภาษาอังกฤษ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119590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การดำรงชีวิตที่เป็นมิตรกับสิ่งแวดล้อม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7904824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พลศึกษา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2345315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79687"/>
                  </a:ext>
                </a:extLst>
              </a:tr>
              <a:tr h="29089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758673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36873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6874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พรรคนาวิน รหัส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36869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700296-3CA2-4811-B571-811586C5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8846"/>
              </p:ext>
            </p:extLst>
          </p:nvPr>
        </p:nvGraphicFramePr>
        <p:xfrm>
          <a:off x="899592" y="2103121"/>
          <a:ext cx="7776863" cy="4434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596">
                  <a:extLst>
                    <a:ext uri="{9D8B030D-6E8A-4147-A177-3AD203B41FA5}">
                      <a16:colId xmlns:a16="http://schemas.microsoft.com/office/drawing/2014/main" val="332487334"/>
                    </a:ext>
                  </a:extLst>
                </a:gridCol>
                <a:gridCol w="3182453">
                  <a:extLst>
                    <a:ext uri="{9D8B030D-6E8A-4147-A177-3AD203B41FA5}">
                      <a16:colId xmlns:a16="http://schemas.microsoft.com/office/drawing/2014/main" val="3376145936"/>
                    </a:ext>
                  </a:extLst>
                </a:gridCol>
                <a:gridCol w="867942">
                  <a:extLst>
                    <a:ext uri="{9D8B030D-6E8A-4147-A177-3AD203B41FA5}">
                      <a16:colId xmlns:a16="http://schemas.microsoft.com/office/drawing/2014/main" val="4082549824"/>
                    </a:ext>
                  </a:extLst>
                </a:gridCol>
                <a:gridCol w="818919">
                  <a:extLst>
                    <a:ext uri="{9D8B030D-6E8A-4147-A177-3AD203B41FA5}">
                      <a16:colId xmlns:a16="http://schemas.microsoft.com/office/drawing/2014/main" val="751060062"/>
                    </a:ext>
                  </a:extLst>
                </a:gridCol>
                <a:gridCol w="772308">
                  <a:extLst>
                    <a:ext uri="{9D8B030D-6E8A-4147-A177-3AD203B41FA5}">
                      <a16:colId xmlns:a16="http://schemas.microsoft.com/office/drawing/2014/main" val="4074181656"/>
                    </a:ext>
                  </a:extLst>
                </a:gridCol>
                <a:gridCol w="1343645">
                  <a:extLst>
                    <a:ext uri="{9D8B030D-6E8A-4147-A177-3AD203B41FA5}">
                      <a16:colId xmlns:a16="http://schemas.microsoft.com/office/drawing/2014/main" val="1043188146"/>
                    </a:ext>
                  </a:extLst>
                </a:gridCol>
              </a:tblGrid>
              <a:tr h="6204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879619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ฝึกทักษะการเรือและการสื่อสารทางทัศนสัญญาณ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82951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การอาวุธ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390573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เดินเรือชายฝั่ง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343699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8306992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โปรแกรมคอมพิวเตอร์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688708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ฟิสิกส์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29655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ปฏิบัติการฟิสิกส์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5492218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การฟัง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การพูด ภาษาอังกฤษ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856193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การเปลี่ยนแปลงภูมิอากาศ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660314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การสร้างเสริมสุขภาวะ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18516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151287"/>
                  </a:ext>
                </a:extLst>
              </a:tr>
              <a:tr h="31766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385727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3789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789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9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พรรคนาวิน รหัส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64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3789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78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78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00388B-3992-42B2-A375-85DF1464F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14692"/>
              </p:ext>
            </p:extLst>
          </p:nvPr>
        </p:nvGraphicFramePr>
        <p:xfrm>
          <a:off x="960120" y="2103121"/>
          <a:ext cx="7284288" cy="4638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7609">
                  <a:extLst>
                    <a:ext uri="{9D8B030D-6E8A-4147-A177-3AD203B41FA5}">
                      <a16:colId xmlns:a16="http://schemas.microsoft.com/office/drawing/2014/main" val="726052560"/>
                    </a:ext>
                  </a:extLst>
                </a:gridCol>
                <a:gridCol w="3159190">
                  <a:extLst>
                    <a:ext uri="{9D8B030D-6E8A-4147-A177-3AD203B41FA5}">
                      <a16:colId xmlns:a16="http://schemas.microsoft.com/office/drawing/2014/main" val="476530121"/>
                    </a:ext>
                  </a:extLst>
                </a:gridCol>
                <a:gridCol w="890746">
                  <a:extLst>
                    <a:ext uri="{9D8B030D-6E8A-4147-A177-3AD203B41FA5}">
                      <a16:colId xmlns:a16="http://schemas.microsoft.com/office/drawing/2014/main" val="1375955930"/>
                    </a:ext>
                  </a:extLst>
                </a:gridCol>
                <a:gridCol w="738824">
                  <a:extLst>
                    <a:ext uri="{9D8B030D-6E8A-4147-A177-3AD203B41FA5}">
                      <a16:colId xmlns:a16="http://schemas.microsoft.com/office/drawing/2014/main" val="1957896566"/>
                    </a:ext>
                  </a:extLst>
                </a:gridCol>
                <a:gridCol w="772406">
                  <a:extLst>
                    <a:ext uri="{9D8B030D-6E8A-4147-A177-3AD203B41FA5}">
                      <a16:colId xmlns:a16="http://schemas.microsoft.com/office/drawing/2014/main" val="2138740123"/>
                    </a:ext>
                  </a:extLst>
                </a:gridCol>
                <a:gridCol w="955513">
                  <a:extLst>
                    <a:ext uri="{9D8B030D-6E8A-4147-A177-3AD203B41FA5}">
                      <a16:colId xmlns:a16="http://schemas.microsoft.com/office/drawing/2014/main" val="1631802671"/>
                    </a:ext>
                  </a:extLst>
                </a:gridCol>
              </a:tblGrid>
              <a:tr h="662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106009"/>
                  </a:ext>
                </a:extLst>
              </a:tr>
              <a:tr h="3329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ฝึกทักษะการแล่นใบและการสื่อสารทางวิทยุ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6585445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ยุทธวิธีทหารราบนาวิกโยธิน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247846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เดินเรืออิเล็กทรอนิกส์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841113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การสื่อสารทางเรือ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4366392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231918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เคมีทั่วไป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7177563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ปฏิบัติการเคมีทั่วไป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2894861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ภาษาอังกฤษเพื่อการสื่อสาร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81341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กลศาสตร์วิศวกรรม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4954064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เขียนแบบวิศวกรรม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8900007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7150"/>
                  </a:ext>
                </a:extLst>
              </a:tr>
              <a:tr h="33123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288028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38922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8923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3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พรรคนาวิน รหัส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64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3891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89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89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992B87E-54C9-43A7-865C-1060A29D7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18616"/>
              </p:ext>
            </p:extLst>
          </p:nvPr>
        </p:nvGraphicFramePr>
        <p:xfrm>
          <a:off x="960120" y="2103120"/>
          <a:ext cx="8028305" cy="4638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341">
                  <a:extLst>
                    <a:ext uri="{9D8B030D-6E8A-4147-A177-3AD203B41FA5}">
                      <a16:colId xmlns:a16="http://schemas.microsoft.com/office/drawing/2014/main" val="3823800300"/>
                    </a:ext>
                  </a:extLst>
                </a:gridCol>
                <a:gridCol w="3521495">
                  <a:extLst>
                    <a:ext uri="{9D8B030D-6E8A-4147-A177-3AD203B41FA5}">
                      <a16:colId xmlns:a16="http://schemas.microsoft.com/office/drawing/2014/main" val="3134129440"/>
                    </a:ext>
                  </a:extLst>
                </a:gridCol>
                <a:gridCol w="954382">
                  <a:extLst>
                    <a:ext uri="{9D8B030D-6E8A-4147-A177-3AD203B41FA5}">
                      <a16:colId xmlns:a16="http://schemas.microsoft.com/office/drawing/2014/main" val="2535851599"/>
                    </a:ext>
                  </a:extLst>
                </a:gridCol>
                <a:gridCol w="816529">
                  <a:extLst>
                    <a:ext uri="{9D8B030D-6E8A-4147-A177-3AD203B41FA5}">
                      <a16:colId xmlns:a16="http://schemas.microsoft.com/office/drawing/2014/main" val="1544068545"/>
                    </a:ext>
                  </a:extLst>
                </a:gridCol>
                <a:gridCol w="853643">
                  <a:extLst>
                    <a:ext uri="{9D8B030D-6E8A-4147-A177-3AD203B41FA5}">
                      <a16:colId xmlns:a16="http://schemas.microsoft.com/office/drawing/2014/main" val="1328620515"/>
                    </a:ext>
                  </a:extLst>
                </a:gridCol>
                <a:gridCol w="1033915">
                  <a:extLst>
                    <a:ext uri="{9D8B030D-6E8A-4147-A177-3AD203B41FA5}">
                      <a16:colId xmlns:a16="http://schemas.microsoft.com/office/drawing/2014/main" val="4268996433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361478603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ฝึกทักษะการควบคุมเรือยนต์และการสื่อสารทางยุทธวิธี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47789781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ศูนย์ยุทธการ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extLst>
                  <a:ext uri="{0D108BD9-81ED-4DB2-BD59-A6C34878D82A}">
                    <a16:rowId xmlns:a16="http://schemas.microsoft.com/office/drawing/2014/main" val="413842495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การเรือขั้นสูง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extLst>
                  <a:ext uri="{0D108BD9-81ED-4DB2-BD59-A6C34878D82A}">
                    <a16:rowId xmlns:a16="http://schemas.microsoft.com/office/drawing/2014/main" val="65378257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การวางแผนการเดินเรือ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extLst>
                  <a:ext uri="{0D108BD9-81ED-4DB2-BD59-A6C34878D82A}">
                    <a16:rowId xmlns:a16="http://schemas.microsoft.com/office/drawing/2014/main" val="267872213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ความน่าจะเป็นและสถิติสำหรับวิศวกรรม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366142044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ภาษาอังกฤษเพื่อการสื่อสาร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687267267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การวิเคราะห์วงจรไฟฟ้า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1040424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ปฏิบัติการวงจรไฟฟ้า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3574653742"/>
                  </a:ext>
                </a:extLst>
              </a:tr>
              <a:tr h="574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การออกแบบวงจรดิจิทัลและไมโครคอนโทรลเลอร์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4154612058"/>
                  </a:ext>
                </a:extLst>
              </a:tr>
              <a:tr h="574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ปฏิบัติการวงจรดิจิทัลและไมโครคอนโทรลเลอร์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297310990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82976"/>
                  </a:ext>
                </a:extLst>
              </a:tr>
              <a:tr h="29083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extLst>
                  <a:ext uri="{0D108BD9-81ED-4DB2-BD59-A6C34878D82A}">
                    <a16:rowId xmlns:a16="http://schemas.microsoft.com/office/drawing/2014/main" val="207838551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3994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994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08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พรรคนาวิน รหัส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65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3994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99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B580E3-AAE8-44E8-916B-F36E9363F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77982"/>
              </p:ext>
            </p:extLst>
          </p:nvPr>
        </p:nvGraphicFramePr>
        <p:xfrm>
          <a:off x="960120" y="2103119"/>
          <a:ext cx="7572321" cy="4494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221">
                  <a:extLst>
                    <a:ext uri="{9D8B030D-6E8A-4147-A177-3AD203B41FA5}">
                      <a16:colId xmlns:a16="http://schemas.microsoft.com/office/drawing/2014/main" val="3241176513"/>
                    </a:ext>
                  </a:extLst>
                </a:gridCol>
                <a:gridCol w="3193992">
                  <a:extLst>
                    <a:ext uri="{9D8B030D-6E8A-4147-A177-3AD203B41FA5}">
                      <a16:colId xmlns:a16="http://schemas.microsoft.com/office/drawing/2014/main" val="2517524436"/>
                    </a:ext>
                  </a:extLst>
                </a:gridCol>
                <a:gridCol w="854207">
                  <a:extLst>
                    <a:ext uri="{9D8B030D-6E8A-4147-A177-3AD203B41FA5}">
                      <a16:colId xmlns:a16="http://schemas.microsoft.com/office/drawing/2014/main" val="2511037917"/>
                    </a:ext>
                  </a:extLst>
                </a:gridCol>
                <a:gridCol w="854207">
                  <a:extLst>
                    <a:ext uri="{9D8B030D-6E8A-4147-A177-3AD203B41FA5}">
                      <a16:colId xmlns:a16="http://schemas.microsoft.com/office/drawing/2014/main" val="2533792893"/>
                    </a:ext>
                  </a:extLst>
                </a:gridCol>
                <a:gridCol w="817068">
                  <a:extLst>
                    <a:ext uri="{9D8B030D-6E8A-4147-A177-3AD203B41FA5}">
                      <a16:colId xmlns:a16="http://schemas.microsoft.com/office/drawing/2014/main" val="9459685"/>
                    </a:ext>
                  </a:extLst>
                </a:gridCol>
                <a:gridCol w="965626">
                  <a:extLst>
                    <a:ext uri="{9D8B030D-6E8A-4147-A177-3AD203B41FA5}">
                      <a16:colId xmlns:a16="http://schemas.microsoft.com/office/drawing/2014/main" val="2511252144"/>
                    </a:ext>
                  </a:extLst>
                </a:gridCol>
              </a:tblGrid>
              <a:tr h="641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6191656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ยุทธวิธีทหารราบนาวิกโยธิน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4601892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7297527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ฝึกทักษะการนำเรือ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92477051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คณิตศาสตร์วิศวกรรม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2656937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การอ่านภาษาอังกฤษระดับต้น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3300674"/>
                  </a:ext>
                </a:extLst>
              </a:tr>
              <a:tr h="3231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ประวัติศาสตร์ชาติไทยและศาสตร์พระราชา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7178068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อิเล็กทรอนิกส์วิศวกรรม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8946124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ปฏิบัติการอิเล็กทรอนิกส์วิศวกรรม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8512969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0722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สัญญาณและระบบ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6157268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516091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0120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58431"/>
                  </a:ext>
                </a:extLst>
              </a:tr>
              <a:tr h="32085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019285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40970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0971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2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พรรคนาวิน รหัส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65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4096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09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09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707AC67-AD24-44CC-A3B8-313987C12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96439"/>
              </p:ext>
            </p:extLst>
          </p:nvPr>
        </p:nvGraphicFramePr>
        <p:xfrm>
          <a:off x="960120" y="2103120"/>
          <a:ext cx="7428304" cy="4422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347">
                  <a:extLst>
                    <a:ext uri="{9D8B030D-6E8A-4147-A177-3AD203B41FA5}">
                      <a16:colId xmlns:a16="http://schemas.microsoft.com/office/drawing/2014/main" val="3795960756"/>
                    </a:ext>
                  </a:extLst>
                </a:gridCol>
                <a:gridCol w="3133247">
                  <a:extLst>
                    <a:ext uri="{9D8B030D-6E8A-4147-A177-3AD203B41FA5}">
                      <a16:colId xmlns:a16="http://schemas.microsoft.com/office/drawing/2014/main" val="2433177590"/>
                    </a:ext>
                  </a:extLst>
                </a:gridCol>
                <a:gridCol w="837961">
                  <a:extLst>
                    <a:ext uri="{9D8B030D-6E8A-4147-A177-3AD203B41FA5}">
                      <a16:colId xmlns:a16="http://schemas.microsoft.com/office/drawing/2014/main" val="2897152875"/>
                    </a:ext>
                  </a:extLst>
                </a:gridCol>
                <a:gridCol w="837961">
                  <a:extLst>
                    <a:ext uri="{9D8B030D-6E8A-4147-A177-3AD203B41FA5}">
                      <a16:colId xmlns:a16="http://schemas.microsoft.com/office/drawing/2014/main" val="1997960161"/>
                    </a:ext>
                  </a:extLst>
                </a:gridCol>
                <a:gridCol w="801528">
                  <a:extLst>
                    <a:ext uri="{9D8B030D-6E8A-4147-A177-3AD203B41FA5}">
                      <a16:colId xmlns:a16="http://schemas.microsoft.com/office/drawing/2014/main" val="3376023605"/>
                    </a:ext>
                  </a:extLst>
                </a:gridCol>
                <a:gridCol w="947260">
                  <a:extLst>
                    <a:ext uri="{9D8B030D-6E8A-4147-A177-3AD203B41FA5}">
                      <a16:colId xmlns:a16="http://schemas.microsoft.com/office/drawing/2014/main" val="4102357086"/>
                    </a:ext>
                  </a:extLst>
                </a:gridCol>
              </a:tblGrid>
              <a:tr h="73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8315641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ครูทหาร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3230476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กฎระเบียบและข้อบังคับในการเดินเรือ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1794121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ฝึกทักษะการนำเรือขั้นสูง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6566405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การอ่านภาษาอังกฤษเชิงวิเคราะห์วิจารณ์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1511537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วิศวกรรมแม่เหล็กไฟฟ้า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1510992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หลักกการระบบสื่อสาร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9044953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ปฏิบัติการระบบสื่อสาร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752939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เครื่องกลไฟฟ้า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699284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48020"/>
                  </a:ext>
                </a:extLst>
              </a:tr>
              <a:tr h="36851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427379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41994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1995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6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พรรคนาวิน รหัส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66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41989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19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19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DAC803-A9FF-4287-975C-6E78E1904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00266"/>
              </p:ext>
            </p:extLst>
          </p:nvPr>
        </p:nvGraphicFramePr>
        <p:xfrm>
          <a:off x="960120" y="2103120"/>
          <a:ext cx="7542611" cy="4494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993">
                  <a:extLst>
                    <a:ext uri="{9D8B030D-6E8A-4147-A177-3AD203B41FA5}">
                      <a16:colId xmlns:a16="http://schemas.microsoft.com/office/drawing/2014/main" val="3993219844"/>
                    </a:ext>
                  </a:extLst>
                </a:gridCol>
                <a:gridCol w="3115153">
                  <a:extLst>
                    <a:ext uri="{9D8B030D-6E8A-4147-A177-3AD203B41FA5}">
                      <a16:colId xmlns:a16="http://schemas.microsoft.com/office/drawing/2014/main" val="2724046008"/>
                    </a:ext>
                  </a:extLst>
                </a:gridCol>
                <a:gridCol w="905616">
                  <a:extLst>
                    <a:ext uri="{9D8B030D-6E8A-4147-A177-3AD203B41FA5}">
                      <a16:colId xmlns:a16="http://schemas.microsoft.com/office/drawing/2014/main" val="226668524"/>
                    </a:ext>
                  </a:extLst>
                </a:gridCol>
                <a:gridCol w="830148">
                  <a:extLst>
                    <a:ext uri="{9D8B030D-6E8A-4147-A177-3AD203B41FA5}">
                      <a16:colId xmlns:a16="http://schemas.microsoft.com/office/drawing/2014/main" val="3558093847"/>
                    </a:ext>
                  </a:extLst>
                </a:gridCol>
                <a:gridCol w="882975">
                  <a:extLst>
                    <a:ext uri="{9D8B030D-6E8A-4147-A177-3AD203B41FA5}">
                      <a16:colId xmlns:a16="http://schemas.microsoft.com/office/drawing/2014/main" val="3178169117"/>
                    </a:ext>
                  </a:extLst>
                </a:gridCol>
                <a:gridCol w="1003726">
                  <a:extLst>
                    <a:ext uri="{9D8B030D-6E8A-4147-A177-3AD203B41FA5}">
                      <a16:colId xmlns:a16="http://schemas.microsoft.com/office/drawing/2014/main" val="1659429366"/>
                    </a:ext>
                  </a:extLst>
                </a:gridCol>
              </a:tblGrid>
              <a:tr h="691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0645588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ฝึกทักษะการเป็นครูทหาร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0771269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เดินเรือดาราศาสตร์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3177621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การเขียนภาษาอังกฤษระดับย่อหน้า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8826751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กฎหมายกับสังคมไทย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1392768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ศิลปวิทยาการเพื่อการพัฒนามนุษย์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0598835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การวัดและเครื่องมือวัดทางไฟฟ้า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019138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ระบบควบคุม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3877029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วิศวกรรมไมโครเวฟ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1904210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หลักการบริหาร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48725671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0121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	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81990"/>
                  </a:ext>
                </a:extLst>
              </a:tr>
              <a:tr h="3457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735379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4301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301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80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พรรคนาวิน รหัส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66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4301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30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1D8460-6909-499B-865A-EEB75123C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67783"/>
              </p:ext>
            </p:extLst>
          </p:nvPr>
        </p:nvGraphicFramePr>
        <p:xfrm>
          <a:off x="960120" y="2103120"/>
          <a:ext cx="7356296" cy="4494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108">
                  <a:extLst>
                    <a:ext uri="{9D8B030D-6E8A-4147-A177-3AD203B41FA5}">
                      <a16:colId xmlns:a16="http://schemas.microsoft.com/office/drawing/2014/main" val="645107722"/>
                    </a:ext>
                  </a:extLst>
                </a:gridCol>
                <a:gridCol w="3009580">
                  <a:extLst>
                    <a:ext uri="{9D8B030D-6E8A-4147-A177-3AD203B41FA5}">
                      <a16:colId xmlns:a16="http://schemas.microsoft.com/office/drawing/2014/main" val="1195554524"/>
                    </a:ext>
                  </a:extLst>
                </a:gridCol>
                <a:gridCol w="911870">
                  <a:extLst>
                    <a:ext uri="{9D8B030D-6E8A-4147-A177-3AD203B41FA5}">
                      <a16:colId xmlns:a16="http://schemas.microsoft.com/office/drawing/2014/main" val="2392994130"/>
                    </a:ext>
                  </a:extLst>
                </a:gridCol>
                <a:gridCol w="809642">
                  <a:extLst>
                    <a:ext uri="{9D8B030D-6E8A-4147-A177-3AD203B41FA5}">
                      <a16:colId xmlns:a16="http://schemas.microsoft.com/office/drawing/2014/main" val="933684898"/>
                    </a:ext>
                  </a:extLst>
                </a:gridCol>
                <a:gridCol w="861165">
                  <a:extLst>
                    <a:ext uri="{9D8B030D-6E8A-4147-A177-3AD203B41FA5}">
                      <a16:colId xmlns:a16="http://schemas.microsoft.com/office/drawing/2014/main" val="3514047920"/>
                    </a:ext>
                  </a:extLst>
                </a:gridCol>
                <a:gridCol w="978931">
                  <a:extLst>
                    <a:ext uri="{9D8B030D-6E8A-4147-A177-3AD203B41FA5}">
                      <a16:colId xmlns:a16="http://schemas.microsoft.com/office/drawing/2014/main" val="206644146"/>
                    </a:ext>
                  </a:extLst>
                </a:gridCol>
              </a:tblGrid>
              <a:tr h="691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7006562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ฝึกทักษะการประเมินผล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6622648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เดินเรือดาราศาสตร์ภาคปฏิบัติ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9091407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การเขียนภาษาอังกฤษระดับเรียงความ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7781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กฎหมายทะเล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2147209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วิถีไทย และวิถีอาเซียน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076060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07**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วิชาเลือกทางวิศวกรรมไฟฟ้า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163518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การสื่อสารข้อมูลและโครงข่าย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41773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วิศวกรรมสายอากาศ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8428632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การสื่อสารดิจิทัล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2763881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	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95003"/>
                  </a:ext>
                </a:extLst>
              </a:tr>
              <a:tr h="3457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1205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44042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4043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0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พรรคนาวิน รหัส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67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4403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40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87A8945-5906-4B90-BBEF-040B9841D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98767"/>
              </p:ext>
            </p:extLst>
          </p:nvPr>
        </p:nvGraphicFramePr>
        <p:xfrm>
          <a:off x="960120" y="2103121"/>
          <a:ext cx="7428303" cy="391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346">
                  <a:extLst>
                    <a:ext uri="{9D8B030D-6E8A-4147-A177-3AD203B41FA5}">
                      <a16:colId xmlns:a16="http://schemas.microsoft.com/office/drawing/2014/main" val="2861195872"/>
                    </a:ext>
                  </a:extLst>
                </a:gridCol>
                <a:gridCol w="2987514">
                  <a:extLst>
                    <a:ext uri="{9D8B030D-6E8A-4147-A177-3AD203B41FA5}">
                      <a16:colId xmlns:a16="http://schemas.microsoft.com/office/drawing/2014/main" val="1020881373"/>
                    </a:ext>
                  </a:extLst>
                </a:gridCol>
                <a:gridCol w="874394">
                  <a:extLst>
                    <a:ext uri="{9D8B030D-6E8A-4147-A177-3AD203B41FA5}">
                      <a16:colId xmlns:a16="http://schemas.microsoft.com/office/drawing/2014/main" val="1168315813"/>
                    </a:ext>
                  </a:extLst>
                </a:gridCol>
                <a:gridCol w="874394">
                  <a:extLst>
                    <a:ext uri="{9D8B030D-6E8A-4147-A177-3AD203B41FA5}">
                      <a16:colId xmlns:a16="http://schemas.microsoft.com/office/drawing/2014/main" val="1212927033"/>
                    </a:ext>
                  </a:extLst>
                </a:gridCol>
                <a:gridCol w="874394">
                  <a:extLst>
                    <a:ext uri="{9D8B030D-6E8A-4147-A177-3AD203B41FA5}">
                      <a16:colId xmlns:a16="http://schemas.microsoft.com/office/drawing/2014/main" val="1214962312"/>
                    </a:ext>
                  </a:extLst>
                </a:gridCol>
                <a:gridCol w="947261">
                  <a:extLst>
                    <a:ext uri="{9D8B030D-6E8A-4147-A177-3AD203B41FA5}">
                      <a16:colId xmlns:a16="http://schemas.microsoft.com/office/drawing/2014/main" val="2879321739"/>
                    </a:ext>
                  </a:extLst>
                </a:gridCol>
              </a:tblGrid>
              <a:tr h="10023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126386"/>
                  </a:ext>
                </a:extLst>
              </a:tr>
              <a:tr h="364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****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วิชาเลือกเสรี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054402"/>
                  </a:ext>
                </a:extLst>
              </a:tr>
              <a:tr h="364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ยุทธวิธีทางเรือเบื้องต้น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0830511"/>
                  </a:ext>
                </a:extLst>
              </a:tr>
              <a:tr h="364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ภาษาอังกฤษเพื่อการใช้งาน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289952"/>
                  </a:ext>
                </a:extLst>
              </a:tr>
              <a:tr h="364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การสื่อสารทางแสง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295568"/>
                  </a:ext>
                </a:extLst>
              </a:tr>
              <a:tr h="364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โครงงานทางวิศวกรรมไฟฟ้า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644114"/>
                  </a:ext>
                </a:extLst>
              </a:tr>
              <a:tr h="364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สารสนเทศเพื่อการบริหาร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598489"/>
                  </a:ext>
                </a:extLst>
              </a:tr>
              <a:tr h="364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การฝึกปฏิบัติงานตามหน่วยผู้ใช้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95759"/>
                  </a:ext>
                </a:extLst>
              </a:tr>
              <a:tr h="36448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309024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4506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506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8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พรรคนาวิน รหัส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67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4506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50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50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88C089-3E2C-479C-9346-654555705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69294"/>
              </p:ext>
            </p:extLst>
          </p:nvPr>
        </p:nvGraphicFramePr>
        <p:xfrm>
          <a:off x="960121" y="2103121"/>
          <a:ext cx="7284287" cy="2838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72">
                  <a:extLst>
                    <a:ext uri="{9D8B030D-6E8A-4147-A177-3AD203B41FA5}">
                      <a16:colId xmlns:a16="http://schemas.microsoft.com/office/drawing/2014/main" val="156809418"/>
                    </a:ext>
                  </a:extLst>
                </a:gridCol>
                <a:gridCol w="2929592">
                  <a:extLst>
                    <a:ext uri="{9D8B030D-6E8A-4147-A177-3AD203B41FA5}">
                      <a16:colId xmlns:a16="http://schemas.microsoft.com/office/drawing/2014/main" val="253230422"/>
                    </a:ext>
                  </a:extLst>
                </a:gridCol>
                <a:gridCol w="857442">
                  <a:extLst>
                    <a:ext uri="{9D8B030D-6E8A-4147-A177-3AD203B41FA5}">
                      <a16:colId xmlns:a16="http://schemas.microsoft.com/office/drawing/2014/main" val="2156797776"/>
                    </a:ext>
                  </a:extLst>
                </a:gridCol>
                <a:gridCol w="857442">
                  <a:extLst>
                    <a:ext uri="{9D8B030D-6E8A-4147-A177-3AD203B41FA5}">
                      <a16:colId xmlns:a16="http://schemas.microsoft.com/office/drawing/2014/main" val="3302797152"/>
                    </a:ext>
                  </a:extLst>
                </a:gridCol>
                <a:gridCol w="857442">
                  <a:extLst>
                    <a:ext uri="{9D8B030D-6E8A-4147-A177-3AD203B41FA5}">
                      <a16:colId xmlns:a16="http://schemas.microsoft.com/office/drawing/2014/main" val="2021446373"/>
                    </a:ext>
                  </a:extLst>
                </a:gridCol>
                <a:gridCol w="928897">
                  <a:extLst>
                    <a:ext uri="{9D8B030D-6E8A-4147-A177-3AD203B41FA5}">
                      <a16:colId xmlns:a16="http://schemas.microsoft.com/office/drawing/2014/main" val="2162634255"/>
                    </a:ext>
                  </a:extLst>
                </a:gridCol>
              </a:tblGrid>
              <a:tr h="9464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130561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****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วิชาเลือกเสรี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203412"/>
                  </a:ext>
                </a:extLst>
              </a:tr>
              <a:tr h="471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สมุททานุภาพและประวัติการยุทธ์ทางเรือ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461485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0720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โครงงานทางวิศวกรรมไฟฟ้า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6879887"/>
                  </a:ext>
                </a:extLst>
              </a:tr>
              <a:tr h="47324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646979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512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12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8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11188" y="3429000"/>
            <a:ext cx="7993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 ประธานคณะอนุกรรมการแนะนำคณะอนุกรรมการ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512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25609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610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8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2561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</a:t>
            </a:r>
            <a:r>
              <a:rPr lang="th-TH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นนร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พรรคกลิน รหัส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2560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F84EBE-4FF2-4AB3-891E-B3C2464B1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64954"/>
              </p:ext>
            </p:extLst>
          </p:nvPr>
        </p:nvGraphicFramePr>
        <p:xfrm>
          <a:off x="960120" y="2103726"/>
          <a:ext cx="7284289" cy="465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019">
                  <a:extLst>
                    <a:ext uri="{9D8B030D-6E8A-4147-A177-3AD203B41FA5}">
                      <a16:colId xmlns:a16="http://schemas.microsoft.com/office/drawing/2014/main" val="2375929428"/>
                    </a:ext>
                  </a:extLst>
                </a:gridCol>
                <a:gridCol w="3143955">
                  <a:extLst>
                    <a:ext uri="{9D8B030D-6E8A-4147-A177-3AD203B41FA5}">
                      <a16:colId xmlns:a16="http://schemas.microsoft.com/office/drawing/2014/main" val="1282168508"/>
                    </a:ext>
                  </a:extLst>
                </a:gridCol>
                <a:gridCol w="857442">
                  <a:extLst>
                    <a:ext uri="{9D8B030D-6E8A-4147-A177-3AD203B41FA5}">
                      <a16:colId xmlns:a16="http://schemas.microsoft.com/office/drawing/2014/main" val="3526094600"/>
                    </a:ext>
                  </a:extLst>
                </a:gridCol>
                <a:gridCol w="785988">
                  <a:extLst>
                    <a:ext uri="{9D8B030D-6E8A-4147-A177-3AD203B41FA5}">
                      <a16:colId xmlns:a16="http://schemas.microsoft.com/office/drawing/2014/main" val="821907738"/>
                    </a:ext>
                  </a:extLst>
                </a:gridCol>
                <a:gridCol w="785988">
                  <a:extLst>
                    <a:ext uri="{9D8B030D-6E8A-4147-A177-3AD203B41FA5}">
                      <a16:colId xmlns:a16="http://schemas.microsoft.com/office/drawing/2014/main" val="3650228238"/>
                    </a:ext>
                  </a:extLst>
                </a:gridCol>
                <a:gridCol w="928897">
                  <a:extLst>
                    <a:ext uri="{9D8B030D-6E8A-4147-A177-3AD203B41FA5}">
                      <a16:colId xmlns:a16="http://schemas.microsoft.com/office/drawing/2014/main" val="3488193478"/>
                    </a:ext>
                  </a:extLst>
                </a:gridCol>
              </a:tblGrid>
              <a:tr h="581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0477709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ฝึกทักษะการเรือการปืน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7681986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ยุทธวิธีทหารราบนาวิกโยธิน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7071783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การเรือพื้นฐาน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8159627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ความรู้ทั่วไปเกี่ยวกับเรือ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11104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เดินเรือเบื้องต้น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322092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246460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ฟิสิกส์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020827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ปฏิบัติการฟิสิกส์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962105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การสื่อสารในสังคมดิจิทัล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8076075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การฟัง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การพูด ภาษาอังกฤษ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119590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การดำรงชีวิตที่เป็นมิตรกับสิ่งแวดล้อม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7904824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พลศึกษา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2345315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79687"/>
                  </a:ext>
                </a:extLst>
              </a:tr>
              <a:tr h="29089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7586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862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26633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6634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2663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พรรคกลิน รหัส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26629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053281-F349-412C-BB9F-02D21BC85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83768"/>
              </p:ext>
            </p:extLst>
          </p:nvPr>
        </p:nvGraphicFramePr>
        <p:xfrm>
          <a:off x="960120" y="2103121"/>
          <a:ext cx="7776863" cy="4434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596">
                  <a:extLst>
                    <a:ext uri="{9D8B030D-6E8A-4147-A177-3AD203B41FA5}">
                      <a16:colId xmlns:a16="http://schemas.microsoft.com/office/drawing/2014/main" val="332487334"/>
                    </a:ext>
                  </a:extLst>
                </a:gridCol>
                <a:gridCol w="3182453">
                  <a:extLst>
                    <a:ext uri="{9D8B030D-6E8A-4147-A177-3AD203B41FA5}">
                      <a16:colId xmlns:a16="http://schemas.microsoft.com/office/drawing/2014/main" val="3376145936"/>
                    </a:ext>
                  </a:extLst>
                </a:gridCol>
                <a:gridCol w="867942">
                  <a:extLst>
                    <a:ext uri="{9D8B030D-6E8A-4147-A177-3AD203B41FA5}">
                      <a16:colId xmlns:a16="http://schemas.microsoft.com/office/drawing/2014/main" val="4082549824"/>
                    </a:ext>
                  </a:extLst>
                </a:gridCol>
                <a:gridCol w="818919">
                  <a:extLst>
                    <a:ext uri="{9D8B030D-6E8A-4147-A177-3AD203B41FA5}">
                      <a16:colId xmlns:a16="http://schemas.microsoft.com/office/drawing/2014/main" val="751060062"/>
                    </a:ext>
                  </a:extLst>
                </a:gridCol>
                <a:gridCol w="772308">
                  <a:extLst>
                    <a:ext uri="{9D8B030D-6E8A-4147-A177-3AD203B41FA5}">
                      <a16:colId xmlns:a16="http://schemas.microsoft.com/office/drawing/2014/main" val="4074181656"/>
                    </a:ext>
                  </a:extLst>
                </a:gridCol>
                <a:gridCol w="1343645">
                  <a:extLst>
                    <a:ext uri="{9D8B030D-6E8A-4147-A177-3AD203B41FA5}">
                      <a16:colId xmlns:a16="http://schemas.microsoft.com/office/drawing/2014/main" val="1043188146"/>
                    </a:ext>
                  </a:extLst>
                </a:gridCol>
              </a:tblGrid>
              <a:tr h="6204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879619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ฝึกทักษะการเรือและการสื่อสารทางทัศนสัญญาณ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82951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การอาวุธ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390573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เดินเรือชายฝั่ง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343699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8306992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โปรแกรมคอมพิวเตอร์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688708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ฟิสิกส์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29655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ปฏิบัติการฟิสิกส์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5492218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การฟัง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การพูด ภาษาอังกฤษ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856193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การเปลี่ยนแปลงภูมิอากาศ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660314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การสร้างเสริมสุขภาวะ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18516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151287"/>
                  </a:ext>
                </a:extLst>
              </a:tr>
              <a:tr h="31766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385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023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27657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7658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0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2765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พรรคกลิน รหัส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64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2765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810F32-4E5D-4384-979B-B6DD872C3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77061"/>
              </p:ext>
            </p:extLst>
          </p:nvPr>
        </p:nvGraphicFramePr>
        <p:xfrm>
          <a:off x="960120" y="2103120"/>
          <a:ext cx="7500313" cy="4566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373">
                  <a:extLst>
                    <a:ext uri="{9D8B030D-6E8A-4147-A177-3AD203B41FA5}">
                      <a16:colId xmlns:a16="http://schemas.microsoft.com/office/drawing/2014/main" val="2006259509"/>
                    </a:ext>
                  </a:extLst>
                </a:gridCol>
                <a:gridCol w="3252879">
                  <a:extLst>
                    <a:ext uri="{9D8B030D-6E8A-4147-A177-3AD203B41FA5}">
                      <a16:colId xmlns:a16="http://schemas.microsoft.com/office/drawing/2014/main" val="1967657113"/>
                    </a:ext>
                  </a:extLst>
                </a:gridCol>
                <a:gridCol w="917162">
                  <a:extLst>
                    <a:ext uri="{9D8B030D-6E8A-4147-A177-3AD203B41FA5}">
                      <a16:colId xmlns:a16="http://schemas.microsoft.com/office/drawing/2014/main" val="2405443556"/>
                    </a:ext>
                  </a:extLst>
                </a:gridCol>
                <a:gridCol w="760735">
                  <a:extLst>
                    <a:ext uri="{9D8B030D-6E8A-4147-A177-3AD203B41FA5}">
                      <a16:colId xmlns:a16="http://schemas.microsoft.com/office/drawing/2014/main" val="2401982570"/>
                    </a:ext>
                  </a:extLst>
                </a:gridCol>
                <a:gridCol w="795314">
                  <a:extLst>
                    <a:ext uri="{9D8B030D-6E8A-4147-A177-3AD203B41FA5}">
                      <a16:colId xmlns:a16="http://schemas.microsoft.com/office/drawing/2014/main" val="1658875466"/>
                    </a:ext>
                  </a:extLst>
                </a:gridCol>
                <a:gridCol w="983850">
                  <a:extLst>
                    <a:ext uri="{9D8B030D-6E8A-4147-A177-3AD203B41FA5}">
                      <a16:colId xmlns:a16="http://schemas.microsoft.com/office/drawing/2014/main" val="3658084676"/>
                    </a:ext>
                  </a:extLst>
                </a:gridCol>
              </a:tblGrid>
              <a:tr h="9126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946511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ฝึกทักษะการแล่นใบและการสื่อสารทางวิทยุ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3282403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ยุทธวิธีทหารราบนาวิกโยธิน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7193230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เดินเรืออิเล็กทรอนิกส์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8196318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การสื่อสารทางเรือ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4573301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786488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เคมีทั่วไป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9482097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ปฏิบัติการเคมีทั่วไป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986504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ภาษาอังกฤษเพื่อการสื่อสาร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1700906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กลศาสตร์วิศวกรรม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6120678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เขียนแบบวิศวกรรม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2547144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	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689213"/>
                  </a:ext>
                </a:extLst>
              </a:tr>
              <a:tr h="30422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29758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737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28681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8682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6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2868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พรรคกลิน รหัส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64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2867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065451-3BFF-4FA9-BE32-B9CCEDA7E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93100"/>
              </p:ext>
            </p:extLst>
          </p:nvPr>
        </p:nvGraphicFramePr>
        <p:xfrm>
          <a:off x="960118" y="2103120"/>
          <a:ext cx="8028307" cy="4494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341">
                  <a:extLst>
                    <a:ext uri="{9D8B030D-6E8A-4147-A177-3AD203B41FA5}">
                      <a16:colId xmlns:a16="http://schemas.microsoft.com/office/drawing/2014/main" val="1290282540"/>
                    </a:ext>
                  </a:extLst>
                </a:gridCol>
                <a:gridCol w="3521497">
                  <a:extLst>
                    <a:ext uri="{9D8B030D-6E8A-4147-A177-3AD203B41FA5}">
                      <a16:colId xmlns:a16="http://schemas.microsoft.com/office/drawing/2014/main" val="1038686052"/>
                    </a:ext>
                  </a:extLst>
                </a:gridCol>
                <a:gridCol w="954384">
                  <a:extLst>
                    <a:ext uri="{9D8B030D-6E8A-4147-A177-3AD203B41FA5}">
                      <a16:colId xmlns:a16="http://schemas.microsoft.com/office/drawing/2014/main" val="2764478434"/>
                    </a:ext>
                  </a:extLst>
                </a:gridCol>
                <a:gridCol w="816528">
                  <a:extLst>
                    <a:ext uri="{9D8B030D-6E8A-4147-A177-3AD203B41FA5}">
                      <a16:colId xmlns:a16="http://schemas.microsoft.com/office/drawing/2014/main" val="2561293246"/>
                    </a:ext>
                  </a:extLst>
                </a:gridCol>
                <a:gridCol w="853642">
                  <a:extLst>
                    <a:ext uri="{9D8B030D-6E8A-4147-A177-3AD203B41FA5}">
                      <a16:colId xmlns:a16="http://schemas.microsoft.com/office/drawing/2014/main" val="1652690469"/>
                    </a:ext>
                  </a:extLst>
                </a:gridCol>
                <a:gridCol w="1033915">
                  <a:extLst>
                    <a:ext uri="{9D8B030D-6E8A-4147-A177-3AD203B41FA5}">
                      <a16:colId xmlns:a16="http://schemas.microsoft.com/office/drawing/2014/main" val="805122626"/>
                    </a:ext>
                  </a:extLst>
                </a:gridCol>
              </a:tblGrid>
              <a:tr h="7323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8469779"/>
                  </a:ext>
                </a:extLst>
              </a:tr>
              <a:tr h="282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ฝึกทักษะการควบคุมเรือยนต์และการสื่อสารทางยุทธวิธี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151927"/>
                  </a:ext>
                </a:extLst>
              </a:tr>
              <a:tr h="283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ศูนย์ยุทธการ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2024825"/>
                  </a:ext>
                </a:extLst>
              </a:tr>
              <a:tr h="283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การเรือขั้นสูง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5658529"/>
                  </a:ext>
                </a:extLst>
              </a:tr>
              <a:tr h="488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ความน่าจะเป็นและสถิติสำหรับวิศวกรรม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120703"/>
                  </a:ext>
                </a:extLst>
              </a:tr>
              <a:tr h="283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ภาษาอังกฤษเพื่อการสื่อสาร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1914042"/>
                  </a:ext>
                </a:extLst>
              </a:tr>
              <a:tr h="283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การวิเคราะห์วงจรไฟฟ้า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969661"/>
                  </a:ext>
                </a:extLst>
              </a:tr>
              <a:tr h="283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ปฏิบัติการวงจรไฟฟ้า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8099328"/>
                  </a:ext>
                </a:extLst>
              </a:tr>
              <a:tr h="5196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การออกแบบวงจรดิจิทัลและไมโครคอนโทรลเลอร์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7426546"/>
                  </a:ext>
                </a:extLst>
              </a:tr>
              <a:tr h="488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ปฏิบัติการวงจรดิจิทัลและไมโครคอนโทรลเลอร์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3551434"/>
                  </a:ext>
                </a:extLst>
              </a:tr>
              <a:tr h="283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	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122393"/>
                  </a:ext>
                </a:extLst>
              </a:tr>
              <a:tr h="28330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95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663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29705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9706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3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2970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พรรคกลิน รหัส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65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2970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EE137C-2BB0-4EBD-89D6-B9EF37A35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85972"/>
              </p:ext>
            </p:extLst>
          </p:nvPr>
        </p:nvGraphicFramePr>
        <p:xfrm>
          <a:off x="960121" y="2103118"/>
          <a:ext cx="7356297" cy="4494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910">
                  <a:extLst>
                    <a:ext uri="{9D8B030D-6E8A-4147-A177-3AD203B41FA5}">
                      <a16:colId xmlns:a16="http://schemas.microsoft.com/office/drawing/2014/main" val="3241218525"/>
                    </a:ext>
                  </a:extLst>
                </a:gridCol>
                <a:gridCol w="3102874">
                  <a:extLst>
                    <a:ext uri="{9D8B030D-6E8A-4147-A177-3AD203B41FA5}">
                      <a16:colId xmlns:a16="http://schemas.microsoft.com/office/drawing/2014/main" val="751655596"/>
                    </a:ext>
                  </a:extLst>
                </a:gridCol>
                <a:gridCol w="829838">
                  <a:extLst>
                    <a:ext uri="{9D8B030D-6E8A-4147-A177-3AD203B41FA5}">
                      <a16:colId xmlns:a16="http://schemas.microsoft.com/office/drawing/2014/main" val="2395205041"/>
                    </a:ext>
                  </a:extLst>
                </a:gridCol>
                <a:gridCol w="829838">
                  <a:extLst>
                    <a:ext uri="{9D8B030D-6E8A-4147-A177-3AD203B41FA5}">
                      <a16:colId xmlns:a16="http://schemas.microsoft.com/office/drawing/2014/main" val="1444348296"/>
                    </a:ext>
                  </a:extLst>
                </a:gridCol>
                <a:gridCol w="793759">
                  <a:extLst>
                    <a:ext uri="{9D8B030D-6E8A-4147-A177-3AD203B41FA5}">
                      <a16:colId xmlns:a16="http://schemas.microsoft.com/office/drawing/2014/main" val="1938118635"/>
                    </a:ext>
                  </a:extLst>
                </a:gridCol>
                <a:gridCol w="938078">
                  <a:extLst>
                    <a:ext uri="{9D8B030D-6E8A-4147-A177-3AD203B41FA5}">
                      <a16:colId xmlns:a16="http://schemas.microsoft.com/office/drawing/2014/main" val="2160795332"/>
                    </a:ext>
                  </a:extLst>
                </a:gridCol>
              </a:tblGrid>
              <a:tr h="691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617083"/>
                  </a:ext>
                </a:extLst>
              </a:tr>
              <a:tr h="345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ยุทธวิธีทหารราบนาวิกโยธิน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94024027"/>
                  </a:ext>
                </a:extLst>
              </a:tr>
              <a:tr h="345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ฝึกทักษะการนำเรือ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8130420"/>
                  </a:ext>
                </a:extLst>
              </a:tr>
              <a:tr h="345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คณิตศาสตร์วิศวกรรม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315684"/>
                  </a:ext>
                </a:extLst>
              </a:tr>
              <a:tr h="345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การอ่านภาษาอังกฤษระดับต้น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397698"/>
                  </a:ext>
                </a:extLst>
              </a:tr>
              <a:tr h="344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ประวัติศาสตร์ชาติไทยและศาสตร์พระราชา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2724262"/>
                  </a:ext>
                </a:extLst>
              </a:tr>
              <a:tr h="345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อิเล็กทรอนิกส์วิศวกรรม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630632"/>
                  </a:ext>
                </a:extLst>
              </a:tr>
              <a:tr h="345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ปฏิบัติการอิเล็กทรอนิกส์วิศวกรรม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844499"/>
                  </a:ext>
                </a:extLst>
              </a:tr>
              <a:tr h="345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0722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สัญญาณและระบบ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5110976"/>
                  </a:ext>
                </a:extLst>
              </a:tr>
              <a:tr h="345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5924250"/>
                  </a:ext>
                </a:extLst>
              </a:tr>
              <a:tr h="345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0120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735883"/>
                  </a:ext>
                </a:extLst>
              </a:tr>
              <a:tr h="34579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2777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319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30729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730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9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3073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พรรคกลิน รหัส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65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3072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FC3D57-0D3E-4767-B8B7-AEBF847A1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26279"/>
              </p:ext>
            </p:extLst>
          </p:nvPr>
        </p:nvGraphicFramePr>
        <p:xfrm>
          <a:off x="960120" y="2103120"/>
          <a:ext cx="7284288" cy="4494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72">
                  <a:extLst>
                    <a:ext uri="{9D8B030D-6E8A-4147-A177-3AD203B41FA5}">
                      <a16:colId xmlns:a16="http://schemas.microsoft.com/office/drawing/2014/main" val="4102194259"/>
                    </a:ext>
                  </a:extLst>
                </a:gridCol>
                <a:gridCol w="3072501">
                  <a:extLst>
                    <a:ext uri="{9D8B030D-6E8A-4147-A177-3AD203B41FA5}">
                      <a16:colId xmlns:a16="http://schemas.microsoft.com/office/drawing/2014/main" val="1798206992"/>
                    </a:ext>
                  </a:extLst>
                </a:gridCol>
                <a:gridCol w="821715">
                  <a:extLst>
                    <a:ext uri="{9D8B030D-6E8A-4147-A177-3AD203B41FA5}">
                      <a16:colId xmlns:a16="http://schemas.microsoft.com/office/drawing/2014/main" val="636093632"/>
                    </a:ext>
                  </a:extLst>
                </a:gridCol>
                <a:gridCol w="821715">
                  <a:extLst>
                    <a:ext uri="{9D8B030D-6E8A-4147-A177-3AD203B41FA5}">
                      <a16:colId xmlns:a16="http://schemas.microsoft.com/office/drawing/2014/main" val="866813059"/>
                    </a:ext>
                  </a:extLst>
                </a:gridCol>
                <a:gridCol w="785989">
                  <a:extLst>
                    <a:ext uri="{9D8B030D-6E8A-4147-A177-3AD203B41FA5}">
                      <a16:colId xmlns:a16="http://schemas.microsoft.com/office/drawing/2014/main" val="2192087864"/>
                    </a:ext>
                  </a:extLst>
                </a:gridCol>
                <a:gridCol w="928896">
                  <a:extLst>
                    <a:ext uri="{9D8B030D-6E8A-4147-A177-3AD203B41FA5}">
                      <a16:colId xmlns:a16="http://schemas.microsoft.com/office/drawing/2014/main" val="2839834225"/>
                    </a:ext>
                  </a:extLst>
                </a:gridCol>
              </a:tblGrid>
              <a:tr h="691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6022811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ครูทหาร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6265620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กฎระเบียบและข้อบังคับในการเดินเรือ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94833967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ฝึกทักษะการนำเรือขั้นสูง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6890805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การอ่านภาษาอังกฤษเชิงวิเคราะห์วิจารณ์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365119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วิศวกรรมแม่เหล็กไฟฟ้า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3168947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หลักการระบบสื่อสาร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395457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ปฏิบัติการระบบสื่อสาร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023065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หลักการระบบเสียงใต้น้ำ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037487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เครื่องกลไฟฟ้า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35805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	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441680"/>
                  </a:ext>
                </a:extLst>
              </a:tr>
              <a:tr h="3457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835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137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31753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1754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5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3175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พรรคกลิน รหัส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66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31749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17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DA8EF9-FFDC-4292-BFB3-6ED50A08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473848"/>
              </p:ext>
            </p:extLst>
          </p:nvPr>
        </p:nvGraphicFramePr>
        <p:xfrm>
          <a:off x="960120" y="2103120"/>
          <a:ext cx="7356295" cy="4494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108">
                  <a:extLst>
                    <a:ext uri="{9D8B030D-6E8A-4147-A177-3AD203B41FA5}">
                      <a16:colId xmlns:a16="http://schemas.microsoft.com/office/drawing/2014/main" val="1156875127"/>
                    </a:ext>
                  </a:extLst>
                </a:gridCol>
                <a:gridCol w="3038203">
                  <a:extLst>
                    <a:ext uri="{9D8B030D-6E8A-4147-A177-3AD203B41FA5}">
                      <a16:colId xmlns:a16="http://schemas.microsoft.com/office/drawing/2014/main" val="1609023266"/>
                    </a:ext>
                  </a:extLst>
                </a:gridCol>
                <a:gridCol w="883246">
                  <a:extLst>
                    <a:ext uri="{9D8B030D-6E8A-4147-A177-3AD203B41FA5}">
                      <a16:colId xmlns:a16="http://schemas.microsoft.com/office/drawing/2014/main" val="1780802277"/>
                    </a:ext>
                  </a:extLst>
                </a:gridCol>
                <a:gridCol w="809642">
                  <a:extLst>
                    <a:ext uri="{9D8B030D-6E8A-4147-A177-3AD203B41FA5}">
                      <a16:colId xmlns:a16="http://schemas.microsoft.com/office/drawing/2014/main" val="3458758976"/>
                    </a:ext>
                  </a:extLst>
                </a:gridCol>
                <a:gridCol w="861165">
                  <a:extLst>
                    <a:ext uri="{9D8B030D-6E8A-4147-A177-3AD203B41FA5}">
                      <a16:colId xmlns:a16="http://schemas.microsoft.com/office/drawing/2014/main" val="3218910700"/>
                    </a:ext>
                  </a:extLst>
                </a:gridCol>
                <a:gridCol w="978931">
                  <a:extLst>
                    <a:ext uri="{9D8B030D-6E8A-4147-A177-3AD203B41FA5}">
                      <a16:colId xmlns:a16="http://schemas.microsoft.com/office/drawing/2014/main" val="3091616940"/>
                    </a:ext>
                  </a:extLst>
                </a:gridCol>
              </a:tblGrid>
              <a:tr h="691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5278609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ฝึกทักษะการเป็นครูทหาร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2726772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การเขียนภาษาอังกฤษระดับย่อหน้า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2209374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กฎหมายกับสังคมไทย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071581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ศิลปวิทยาการเพื่อการพัฒนามนุษย์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22351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การวัดและเครื่องมือวัดทางไฟฟ้า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6051381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ระบบควบคุม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0068705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วิศวกรรมไมโครเวฟ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5241220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ระบบอำนวยการรบ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457167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หลักการบริหาร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0223690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0121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894820"/>
                  </a:ext>
                </a:extLst>
              </a:tr>
              <a:tr h="3457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51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160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32777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2778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31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3277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3277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E540F6-231D-47B1-82D0-0DC580EF7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23860"/>
              </p:ext>
            </p:extLst>
          </p:nvPr>
        </p:nvGraphicFramePr>
        <p:xfrm>
          <a:off x="960119" y="2103121"/>
          <a:ext cx="7428305" cy="4494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793">
                  <a:extLst>
                    <a:ext uri="{9D8B030D-6E8A-4147-A177-3AD203B41FA5}">
                      <a16:colId xmlns:a16="http://schemas.microsoft.com/office/drawing/2014/main" val="381823848"/>
                    </a:ext>
                  </a:extLst>
                </a:gridCol>
                <a:gridCol w="3039040">
                  <a:extLst>
                    <a:ext uri="{9D8B030D-6E8A-4147-A177-3AD203B41FA5}">
                      <a16:colId xmlns:a16="http://schemas.microsoft.com/office/drawing/2014/main" val="1085038703"/>
                    </a:ext>
                  </a:extLst>
                </a:gridCol>
                <a:gridCol w="920796">
                  <a:extLst>
                    <a:ext uri="{9D8B030D-6E8A-4147-A177-3AD203B41FA5}">
                      <a16:colId xmlns:a16="http://schemas.microsoft.com/office/drawing/2014/main" val="3779913700"/>
                    </a:ext>
                  </a:extLst>
                </a:gridCol>
                <a:gridCol w="817568">
                  <a:extLst>
                    <a:ext uri="{9D8B030D-6E8A-4147-A177-3AD203B41FA5}">
                      <a16:colId xmlns:a16="http://schemas.microsoft.com/office/drawing/2014/main" val="786214261"/>
                    </a:ext>
                  </a:extLst>
                </a:gridCol>
                <a:gridCol w="869594">
                  <a:extLst>
                    <a:ext uri="{9D8B030D-6E8A-4147-A177-3AD203B41FA5}">
                      <a16:colId xmlns:a16="http://schemas.microsoft.com/office/drawing/2014/main" val="1294360109"/>
                    </a:ext>
                  </a:extLst>
                </a:gridCol>
                <a:gridCol w="988514">
                  <a:extLst>
                    <a:ext uri="{9D8B030D-6E8A-4147-A177-3AD203B41FA5}">
                      <a16:colId xmlns:a16="http://schemas.microsoft.com/office/drawing/2014/main" val="3369113419"/>
                    </a:ext>
                  </a:extLst>
                </a:gridCol>
              </a:tblGrid>
              <a:tr h="69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6042707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ฝึกทักษะการประเมินผล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1187110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การเขียนภาษาอังกฤษระดับเรียงความ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4124139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กฎหมายทะเล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7843689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วิถีไทย และวิถีอาเซียน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21650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07**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วิชาเลือกทางวิศวกรรมไฟฟ้า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59390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การสื่อสารข้อมูลและโครงข่าย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4530980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วิศวกรรมสายอากาศ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6184976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การสื่อสารดิจิทัล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9498880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ระบบสงครามอิเล็กทรอนิกส์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7816373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91108"/>
                  </a:ext>
                </a:extLst>
              </a:tr>
              <a:tr h="3457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3791333"/>
                  </a:ext>
                </a:extLst>
              </a:tr>
            </a:tbl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B8DB2255-D894-4FBE-8D6F-2931EAA4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พรรคกลิน รหัส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2/25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66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9314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33801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3802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7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3380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พรรคกลิน รหัส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67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3379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37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4C9321-F91F-4CE9-AFC6-31E2D3C56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83159"/>
              </p:ext>
            </p:extLst>
          </p:nvPr>
        </p:nvGraphicFramePr>
        <p:xfrm>
          <a:off x="960120" y="2103120"/>
          <a:ext cx="7428303" cy="4202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346">
                  <a:extLst>
                    <a:ext uri="{9D8B030D-6E8A-4147-A177-3AD203B41FA5}">
                      <a16:colId xmlns:a16="http://schemas.microsoft.com/office/drawing/2014/main" val="2861195872"/>
                    </a:ext>
                  </a:extLst>
                </a:gridCol>
                <a:gridCol w="2987514">
                  <a:extLst>
                    <a:ext uri="{9D8B030D-6E8A-4147-A177-3AD203B41FA5}">
                      <a16:colId xmlns:a16="http://schemas.microsoft.com/office/drawing/2014/main" val="1020881373"/>
                    </a:ext>
                  </a:extLst>
                </a:gridCol>
                <a:gridCol w="874394">
                  <a:extLst>
                    <a:ext uri="{9D8B030D-6E8A-4147-A177-3AD203B41FA5}">
                      <a16:colId xmlns:a16="http://schemas.microsoft.com/office/drawing/2014/main" val="1168315813"/>
                    </a:ext>
                  </a:extLst>
                </a:gridCol>
                <a:gridCol w="874394">
                  <a:extLst>
                    <a:ext uri="{9D8B030D-6E8A-4147-A177-3AD203B41FA5}">
                      <a16:colId xmlns:a16="http://schemas.microsoft.com/office/drawing/2014/main" val="1212927033"/>
                    </a:ext>
                  </a:extLst>
                </a:gridCol>
                <a:gridCol w="874394">
                  <a:extLst>
                    <a:ext uri="{9D8B030D-6E8A-4147-A177-3AD203B41FA5}">
                      <a16:colId xmlns:a16="http://schemas.microsoft.com/office/drawing/2014/main" val="1214962312"/>
                    </a:ext>
                  </a:extLst>
                </a:gridCol>
                <a:gridCol w="947261">
                  <a:extLst>
                    <a:ext uri="{9D8B030D-6E8A-4147-A177-3AD203B41FA5}">
                      <a16:colId xmlns:a16="http://schemas.microsoft.com/office/drawing/2014/main" val="2879321739"/>
                    </a:ext>
                  </a:extLst>
                </a:gridCol>
              </a:tblGrid>
              <a:tr h="1075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126386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****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วิชาเลือกเสรี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054402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ยุทธวิธีทางเรือเบื้องต้น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0830511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ภาษาอังกฤษเพื่อการใช้งาน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289952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การสื่อสารทางแสง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295568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โครงงานทางวิศวกรรมไฟฟ้า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644114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สารสนเทศเพื่อการบริหาร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598489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การฝึกปฏิบัติงานตามหน่วยผู้ใช้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95759"/>
                  </a:ext>
                </a:extLst>
              </a:tr>
              <a:tr h="39096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309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337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34825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4826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3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3482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พรรคกลิน รหัส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67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3482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6452D2-2076-4110-BAB1-1E3EE418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26282"/>
              </p:ext>
            </p:extLst>
          </p:nvPr>
        </p:nvGraphicFramePr>
        <p:xfrm>
          <a:off x="960121" y="2103121"/>
          <a:ext cx="7284287" cy="2838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72">
                  <a:extLst>
                    <a:ext uri="{9D8B030D-6E8A-4147-A177-3AD203B41FA5}">
                      <a16:colId xmlns:a16="http://schemas.microsoft.com/office/drawing/2014/main" val="156809418"/>
                    </a:ext>
                  </a:extLst>
                </a:gridCol>
                <a:gridCol w="2929592">
                  <a:extLst>
                    <a:ext uri="{9D8B030D-6E8A-4147-A177-3AD203B41FA5}">
                      <a16:colId xmlns:a16="http://schemas.microsoft.com/office/drawing/2014/main" val="253230422"/>
                    </a:ext>
                  </a:extLst>
                </a:gridCol>
                <a:gridCol w="857442">
                  <a:extLst>
                    <a:ext uri="{9D8B030D-6E8A-4147-A177-3AD203B41FA5}">
                      <a16:colId xmlns:a16="http://schemas.microsoft.com/office/drawing/2014/main" val="2156797776"/>
                    </a:ext>
                  </a:extLst>
                </a:gridCol>
                <a:gridCol w="857442">
                  <a:extLst>
                    <a:ext uri="{9D8B030D-6E8A-4147-A177-3AD203B41FA5}">
                      <a16:colId xmlns:a16="http://schemas.microsoft.com/office/drawing/2014/main" val="3302797152"/>
                    </a:ext>
                  </a:extLst>
                </a:gridCol>
                <a:gridCol w="857442">
                  <a:extLst>
                    <a:ext uri="{9D8B030D-6E8A-4147-A177-3AD203B41FA5}">
                      <a16:colId xmlns:a16="http://schemas.microsoft.com/office/drawing/2014/main" val="2021446373"/>
                    </a:ext>
                  </a:extLst>
                </a:gridCol>
                <a:gridCol w="928897">
                  <a:extLst>
                    <a:ext uri="{9D8B030D-6E8A-4147-A177-3AD203B41FA5}">
                      <a16:colId xmlns:a16="http://schemas.microsoft.com/office/drawing/2014/main" val="2162634255"/>
                    </a:ext>
                  </a:extLst>
                </a:gridCol>
              </a:tblGrid>
              <a:tr h="9464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130561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****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วิชาเลือกเสรี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203412"/>
                  </a:ext>
                </a:extLst>
              </a:tr>
              <a:tr h="471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สมุททานุภาพและประวัติการยุทธ์ทางเรือ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461485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0720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โครงงานทางวิศวกรรมไฟฟ้า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6879887"/>
                  </a:ext>
                </a:extLst>
              </a:tr>
              <a:tr h="47324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6469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41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6150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151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2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8209284" cy="22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สถาบัน แนะนำผู้บริหาร ครู-อาจารย์</a:t>
            </a:r>
          </a:p>
          <a:p>
            <a:pPr algn="ctr">
              <a:lnSpc>
                <a:spcPct val="80000"/>
              </a:lnSpc>
              <a:defRPr/>
            </a:pPr>
            <a:endParaRPr lang="th-TH" sz="32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  <a:defRPr/>
            </a:pPr>
            <a:endParaRPr lang="th-TH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ผู้อำนวยการกองวิชาวิศวกรรมศาสตร์		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นาวาเอก สิงหชัย ประไพสุวรรณ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รองผู้อำนวยการกองวิชาวิศวกรรมศาสตร์	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นาวาเอก ผศ.ไพรัช ทัตตะทองคำ</a:t>
            </a:r>
          </a:p>
          <a:p>
            <a:pPr algn="thaiDist">
              <a:lnSpc>
                <a:spcPct val="80000"/>
              </a:lnSpc>
              <a:defRPr/>
            </a:pPr>
            <a:endParaRPr lang="th-TH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6149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4608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608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49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CC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นาวิกโยธิน รหัส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4608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2754C54-9B76-47ED-B69D-72EB77B7C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65542"/>
              </p:ext>
            </p:extLst>
          </p:nvPr>
        </p:nvGraphicFramePr>
        <p:xfrm>
          <a:off x="960120" y="2103726"/>
          <a:ext cx="7356295" cy="465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749">
                  <a:extLst>
                    <a:ext uri="{9D8B030D-6E8A-4147-A177-3AD203B41FA5}">
                      <a16:colId xmlns:a16="http://schemas.microsoft.com/office/drawing/2014/main" val="2375929428"/>
                    </a:ext>
                  </a:extLst>
                </a:gridCol>
                <a:gridCol w="3175034">
                  <a:extLst>
                    <a:ext uri="{9D8B030D-6E8A-4147-A177-3AD203B41FA5}">
                      <a16:colId xmlns:a16="http://schemas.microsoft.com/office/drawing/2014/main" val="1282168508"/>
                    </a:ext>
                  </a:extLst>
                </a:gridCol>
                <a:gridCol w="865918">
                  <a:extLst>
                    <a:ext uri="{9D8B030D-6E8A-4147-A177-3AD203B41FA5}">
                      <a16:colId xmlns:a16="http://schemas.microsoft.com/office/drawing/2014/main" val="3526094600"/>
                    </a:ext>
                  </a:extLst>
                </a:gridCol>
                <a:gridCol w="793757">
                  <a:extLst>
                    <a:ext uri="{9D8B030D-6E8A-4147-A177-3AD203B41FA5}">
                      <a16:colId xmlns:a16="http://schemas.microsoft.com/office/drawing/2014/main" val="821907738"/>
                    </a:ext>
                  </a:extLst>
                </a:gridCol>
                <a:gridCol w="793757">
                  <a:extLst>
                    <a:ext uri="{9D8B030D-6E8A-4147-A177-3AD203B41FA5}">
                      <a16:colId xmlns:a16="http://schemas.microsoft.com/office/drawing/2014/main" val="3650228238"/>
                    </a:ext>
                  </a:extLst>
                </a:gridCol>
                <a:gridCol w="938080">
                  <a:extLst>
                    <a:ext uri="{9D8B030D-6E8A-4147-A177-3AD203B41FA5}">
                      <a16:colId xmlns:a16="http://schemas.microsoft.com/office/drawing/2014/main" val="3488193478"/>
                    </a:ext>
                  </a:extLst>
                </a:gridCol>
              </a:tblGrid>
              <a:tr h="581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0477709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ฝึกทักษะการเรือการปืน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7681986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ยุทธวิธีทหารราบนาวิกโยธิน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7071783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การเรือพื้นฐาน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8159627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ความรู้ทั่วไปเกี่ยวกับเรือ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11104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เดินเรือเบื้องต้น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322092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246460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ฟิสิกส์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020827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ปฏิบัติการฟิสิกส์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962105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การสื่อสารในสังคมดิจิทัล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8076075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การฟัง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การพูด ภาษาอังกฤษ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119590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การดำรงชีวิตที่เป็นมิตรกับสิ่งแวดล้อม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7904824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พลศึกษา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2345315"/>
                  </a:ext>
                </a:extLst>
              </a:tr>
              <a:tr h="290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79687"/>
                  </a:ext>
                </a:extLst>
              </a:tr>
              <a:tr h="29089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758673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47113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7114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CC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นาวิกโยธิน รหัส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47109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71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ED3820-71EE-4F75-B090-E05329BEC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29879"/>
              </p:ext>
            </p:extLst>
          </p:nvPr>
        </p:nvGraphicFramePr>
        <p:xfrm>
          <a:off x="960120" y="2103121"/>
          <a:ext cx="7776863" cy="4434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596">
                  <a:extLst>
                    <a:ext uri="{9D8B030D-6E8A-4147-A177-3AD203B41FA5}">
                      <a16:colId xmlns:a16="http://schemas.microsoft.com/office/drawing/2014/main" val="332487334"/>
                    </a:ext>
                  </a:extLst>
                </a:gridCol>
                <a:gridCol w="3182453">
                  <a:extLst>
                    <a:ext uri="{9D8B030D-6E8A-4147-A177-3AD203B41FA5}">
                      <a16:colId xmlns:a16="http://schemas.microsoft.com/office/drawing/2014/main" val="3376145936"/>
                    </a:ext>
                  </a:extLst>
                </a:gridCol>
                <a:gridCol w="867942">
                  <a:extLst>
                    <a:ext uri="{9D8B030D-6E8A-4147-A177-3AD203B41FA5}">
                      <a16:colId xmlns:a16="http://schemas.microsoft.com/office/drawing/2014/main" val="4082549824"/>
                    </a:ext>
                  </a:extLst>
                </a:gridCol>
                <a:gridCol w="818919">
                  <a:extLst>
                    <a:ext uri="{9D8B030D-6E8A-4147-A177-3AD203B41FA5}">
                      <a16:colId xmlns:a16="http://schemas.microsoft.com/office/drawing/2014/main" val="751060062"/>
                    </a:ext>
                  </a:extLst>
                </a:gridCol>
                <a:gridCol w="772308">
                  <a:extLst>
                    <a:ext uri="{9D8B030D-6E8A-4147-A177-3AD203B41FA5}">
                      <a16:colId xmlns:a16="http://schemas.microsoft.com/office/drawing/2014/main" val="4074181656"/>
                    </a:ext>
                  </a:extLst>
                </a:gridCol>
                <a:gridCol w="1343645">
                  <a:extLst>
                    <a:ext uri="{9D8B030D-6E8A-4147-A177-3AD203B41FA5}">
                      <a16:colId xmlns:a16="http://schemas.microsoft.com/office/drawing/2014/main" val="1043188146"/>
                    </a:ext>
                  </a:extLst>
                </a:gridCol>
              </a:tblGrid>
              <a:tr h="6204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879619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ฝึกทักษะการเรือและการสื่อสารทางทัศนสัญญาณ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82951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การอาวุธ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390573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เดินเรือชายฝั่ง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343699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8306992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โปรแกรมคอมพิวเตอร์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688708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ฟิสิกส์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29655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ปฏิบัติการฟิสิกส์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5492218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การฟัง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การพูด ภาษาอังกฤษ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856193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การเปลี่ยนแปลงภูมิอากาศ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660314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การสร้างเสริมสุขภาวะ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185167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151287"/>
                  </a:ext>
                </a:extLst>
              </a:tr>
              <a:tr h="31766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385727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4813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813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99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CC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นาวิกโยธิน รหัส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64</a:t>
            </a: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4813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81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FB70871-6AA2-4AE7-B257-A24776DB4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30087"/>
              </p:ext>
            </p:extLst>
          </p:nvPr>
        </p:nvGraphicFramePr>
        <p:xfrm>
          <a:off x="960120" y="2103121"/>
          <a:ext cx="7356295" cy="4638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197">
                  <a:extLst>
                    <a:ext uri="{9D8B030D-6E8A-4147-A177-3AD203B41FA5}">
                      <a16:colId xmlns:a16="http://schemas.microsoft.com/office/drawing/2014/main" val="726052560"/>
                    </a:ext>
                  </a:extLst>
                </a:gridCol>
                <a:gridCol w="3190420">
                  <a:extLst>
                    <a:ext uri="{9D8B030D-6E8A-4147-A177-3AD203B41FA5}">
                      <a16:colId xmlns:a16="http://schemas.microsoft.com/office/drawing/2014/main" val="476530121"/>
                    </a:ext>
                  </a:extLst>
                </a:gridCol>
                <a:gridCol w="899551">
                  <a:extLst>
                    <a:ext uri="{9D8B030D-6E8A-4147-A177-3AD203B41FA5}">
                      <a16:colId xmlns:a16="http://schemas.microsoft.com/office/drawing/2014/main" val="1375955930"/>
                    </a:ext>
                  </a:extLst>
                </a:gridCol>
                <a:gridCol w="746127">
                  <a:extLst>
                    <a:ext uri="{9D8B030D-6E8A-4147-A177-3AD203B41FA5}">
                      <a16:colId xmlns:a16="http://schemas.microsoft.com/office/drawing/2014/main" val="1957896566"/>
                    </a:ext>
                  </a:extLst>
                </a:gridCol>
                <a:gridCol w="780041">
                  <a:extLst>
                    <a:ext uri="{9D8B030D-6E8A-4147-A177-3AD203B41FA5}">
                      <a16:colId xmlns:a16="http://schemas.microsoft.com/office/drawing/2014/main" val="2138740123"/>
                    </a:ext>
                  </a:extLst>
                </a:gridCol>
                <a:gridCol w="964959">
                  <a:extLst>
                    <a:ext uri="{9D8B030D-6E8A-4147-A177-3AD203B41FA5}">
                      <a16:colId xmlns:a16="http://schemas.microsoft.com/office/drawing/2014/main" val="1631802671"/>
                    </a:ext>
                  </a:extLst>
                </a:gridCol>
              </a:tblGrid>
              <a:tr h="662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106009"/>
                  </a:ext>
                </a:extLst>
              </a:tr>
              <a:tr h="3329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ฝึกทักษะการแล่นใบและการสื่อสารทางวิทยุ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6585445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ยุทธวิธีทหารราบนาวิกโยธิน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247846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เดินเรืออิเล็กทรอนิกส์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841113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การสื่อสารทางเรือ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4366392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แคลคูลัส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231918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เคมีทั่วไป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7177563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ปฏิบัติการเคมีทั่วไป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2894861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ภาษาอังกฤษเพื่อการสื่อสาร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81341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กลศาสตร์วิศวกรรม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4954064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เขียนแบบวิศวกรรม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8900007"/>
                  </a:ext>
                </a:extLst>
              </a:tr>
              <a:tr h="33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7150"/>
                  </a:ext>
                </a:extLst>
              </a:tr>
              <a:tr h="33123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288028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49163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9164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2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CC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นาวิกโยธิน รหัส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64</a:t>
            </a: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4915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91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91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91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CACA25C-E5E3-4488-851E-54E629A6F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18616"/>
              </p:ext>
            </p:extLst>
          </p:nvPr>
        </p:nvGraphicFramePr>
        <p:xfrm>
          <a:off x="960120" y="2103120"/>
          <a:ext cx="8028305" cy="4638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341">
                  <a:extLst>
                    <a:ext uri="{9D8B030D-6E8A-4147-A177-3AD203B41FA5}">
                      <a16:colId xmlns:a16="http://schemas.microsoft.com/office/drawing/2014/main" val="3823800300"/>
                    </a:ext>
                  </a:extLst>
                </a:gridCol>
                <a:gridCol w="3521495">
                  <a:extLst>
                    <a:ext uri="{9D8B030D-6E8A-4147-A177-3AD203B41FA5}">
                      <a16:colId xmlns:a16="http://schemas.microsoft.com/office/drawing/2014/main" val="3134129440"/>
                    </a:ext>
                  </a:extLst>
                </a:gridCol>
                <a:gridCol w="954382">
                  <a:extLst>
                    <a:ext uri="{9D8B030D-6E8A-4147-A177-3AD203B41FA5}">
                      <a16:colId xmlns:a16="http://schemas.microsoft.com/office/drawing/2014/main" val="2535851599"/>
                    </a:ext>
                  </a:extLst>
                </a:gridCol>
                <a:gridCol w="816529">
                  <a:extLst>
                    <a:ext uri="{9D8B030D-6E8A-4147-A177-3AD203B41FA5}">
                      <a16:colId xmlns:a16="http://schemas.microsoft.com/office/drawing/2014/main" val="1544068545"/>
                    </a:ext>
                  </a:extLst>
                </a:gridCol>
                <a:gridCol w="853643">
                  <a:extLst>
                    <a:ext uri="{9D8B030D-6E8A-4147-A177-3AD203B41FA5}">
                      <a16:colId xmlns:a16="http://schemas.microsoft.com/office/drawing/2014/main" val="1328620515"/>
                    </a:ext>
                  </a:extLst>
                </a:gridCol>
                <a:gridCol w="1033915">
                  <a:extLst>
                    <a:ext uri="{9D8B030D-6E8A-4147-A177-3AD203B41FA5}">
                      <a16:colId xmlns:a16="http://schemas.microsoft.com/office/drawing/2014/main" val="4268996433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361478603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ฝึกทักษะการควบคุมเรือยนต์และการสื่อสารทางยุทธวิธี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47789781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ศูนย์ยุทธการ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extLst>
                  <a:ext uri="{0D108BD9-81ED-4DB2-BD59-A6C34878D82A}">
                    <a16:rowId xmlns:a16="http://schemas.microsoft.com/office/drawing/2014/main" val="413842495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การเรือขั้นสูง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extLst>
                  <a:ext uri="{0D108BD9-81ED-4DB2-BD59-A6C34878D82A}">
                    <a16:rowId xmlns:a16="http://schemas.microsoft.com/office/drawing/2014/main" val="65378257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การวางแผนการเดินเรือ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extLst>
                  <a:ext uri="{0D108BD9-81ED-4DB2-BD59-A6C34878D82A}">
                    <a16:rowId xmlns:a16="http://schemas.microsoft.com/office/drawing/2014/main" val="267872213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ความน่าจะเป็นและสถิติสำหรับวิศวกรรม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366142044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ภาษาอังกฤษเพื่อการสื่อสาร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687267267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การวิเคราะห์วงจรไฟฟ้า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1040424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ปฏิบัติการวงจรไฟฟ้า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3574653742"/>
                  </a:ext>
                </a:extLst>
              </a:tr>
              <a:tr h="574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การออกแบบวงจรดิจิทัลและไมโครคอนโทรลเลอร์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4154612058"/>
                  </a:ext>
                </a:extLst>
              </a:tr>
              <a:tr h="574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ปฏิบัติการวงจรดิจิทัลและไมโครคอนโทรลเลอร์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extLst>
                  <a:ext uri="{0D108BD9-81ED-4DB2-BD59-A6C34878D82A}">
                    <a16:rowId xmlns:a16="http://schemas.microsoft.com/office/drawing/2014/main" val="297310990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82976"/>
                  </a:ext>
                </a:extLst>
              </a:tr>
              <a:tr h="29083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076" marR="68076" marT="0" marB="0" anchor="b"/>
                </a:tc>
                <a:extLst>
                  <a:ext uri="{0D108BD9-81ED-4DB2-BD59-A6C34878D82A}">
                    <a16:rowId xmlns:a16="http://schemas.microsoft.com/office/drawing/2014/main" val="207838551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5018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018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0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CC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นาวิกโยธิน รหัส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65</a:t>
            </a: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5018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01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01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01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01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2B7C027-9253-4BD7-8D15-36BDDB59E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54384"/>
              </p:ext>
            </p:extLst>
          </p:nvPr>
        </p:nvGraphicFramePr>
        <p:xfrm>
          <a:off x="960120" y="2103119"/>
          <a:ext cx="7572321" cy="4494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221">
                  <a:extLst>
                    <a:ext uri="{9D8B030D-6E8A-4147-A177-3AD203B41FA5}">
                      <a16:colId xmlns:a16="http://schemas.microsoft.com/office/drawing/2014/main" val="3241176513"/>
                    </a:ext>
                  </a:extLst>
                </a:gridCol>
                <a:gridCol w="3193992">
                  <a:extLst>
                    <a:ext uri="{9D8B030D-6E8A-4147-A177-3AD203B41FA5}">
                      <a16:colId xmlns:a16="http://schemas.microsoft.com/office/drawing/2014/main" val="2517524436"/>
                    </a:ext>
                  </a:extLst>
                </a:gridCol>
                <a:gridCol w="854207">
                  <a:extLst>
                    <a:ext uri="{9D8B030D-6E8A-4147-A177-3AD203B41FA5}">
                      <a16:colId xmlns:a16="http://schemas.microsoft.com/office/drawing/2014/main" val="2511037917"/>
                    </a:ext>
                  </a:extLst>
                </a:gridCol>
                <a:gridCol w="854207">
                  <a:extLst>
                    <a:ext uri="{9D8B030D-6E8A-4147-A177-3AD203B41FA5}">
                      <a16:colId xmlns:a16="http://schemas.microsoft.com/office/drawing/2014/main" val="2533792893"/>
                    </a:ext>
                  </a:extLst>
                </a:gridCol>
                <a:gridCol w="817068">
                  <a:extLst>
                    <a:ext uri="{9D8B030D-6E8A-4147-A177-3AD203B41FA5}">
                      <a16:colId xmlns:a16="http://schemas.microsoft.com/office/drawing/2014/main" val="9459685"/>
                    </a:ext>
                  </a:extLst>
                </a:gridCol>
                <a:gridCol w="965626">
                  <a:extLst>
                    <a:ext uri="{9D8B030D-6E8A-4147-A177-3AD203B41FA5}">
                      <a16:colId xmlns:a16="http://schemas.microsoft.com/office/drawing/2014/main" val="2511252144"/>
                    </a:ext>
                  </a:extLst>
                </a:gridCol>
              </a:tblGrid>
              <a:tr h="641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6191656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ยุทธวิธีทหารราบนาวิกโยธิน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4601892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7297527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ฝึกทักษะการนำเรือ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92477051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คณิตศาสตร์วิศวกรรม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2656937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การอ่านภาษาอังกฤษระดับต้น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3300674"/>
                  </a:ext>
                </a:extLst>
              </a:tr>
              <a:tr h="3231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ประวัติศาสตร์ชาติไทยและศาสตร์พระราชา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7178068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อิเล็กทรอนิกส์วิศวกรรม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8946124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ปฏิบัติการอิเล็กทรอนิกส์วิศวกรรม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8512969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0722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สัญญาณและระบบ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6157268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วัสดุวิศวกรรม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516091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0120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58431"/>
                  </a:ext>
                </a:extLst>
              </a:tr>
              <a:tr h="32085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019285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51213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1214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5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CC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นาวิกโยธิน รหัส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65</a:t>
            </a: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5120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12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12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12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12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12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75720C-1669-4B3B-BA5C-E3504DCE6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52624"/>
              </p:ext>
            </p:extLst>
          </p:nvPr>
        </p:nvGraphicFramePr>
        <p:xfrm>
          <a:off x="960120" y="2103120"/>
          <a:ext cx="7428304" cy="4422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347">
                  <a:extLst>
                    <a:ext uri="{9D8B030D-6E8A-4147-A177-3AD203B41FA5}">
                      <a16:colId xmlns:a16="http://schemas.microsoft.com/office/drawing/2014/main" val="3795960756"/>
                    </a:ext>
                  </a:extLst>
                </a:gridCol>
                <a:gridCol w="3133247">
                  <a:extLst>
                    <a:ext uri="{9D8B030D-6E8A-4147-A177-3AD203B41FA5}">
                      <a16:colId xmlns:a16="http://schemas.microsoft.com/office/drawing/2014/main" val="2433177590"/>
                    </a:ext>
                  </a:extLst>
                </a:gridCol>
                <a:gridCol w="837961">
                  <a:extLst>
                    <a:ext uri="{9D8B030D-6E8A-4147-A177-3AD203B41FA5}">
                      <a16:colId xmlns:a16="http://schemas.microsoft.com/office/drawing/2014/main" val="2897152875"/>
                    </a:ext>
                  </a:extLst>
                </a:gridCol>
                <a:gridCol w="837961">
                  <a:extLst>
                    <a:ext uri="{9D8B030D-6E8A-4147-A177-3AD203B41FA5}">
                      <a16:colId xmlns:a16="http://schemas.microsoft.com/office/drawing/2014/main" val="1997960161"/>
                    </a:ext>
                  </a:extLst>
                </a:gridCol>
                <a:gridCol w="801528">
                  <a:extLst>
                    <a:ext uri="{9D8B030D-6E8A-4147-A177-3AD203B41FA5}">
                      <a16:colId xmlns:a16="http://schemas.microsoft.com/office/drawing/2014/main" val="3376023605"/>
                    </a:ext>
                  </a:extLst>
                </a:gridCol>
                <a:gridCol w="947260">
                  <a:extLst>
                    <a:ext uri="{9D8B030D-6E8A-4147-A177-3AD203B41FA5}">
                      <a16:colId xmlns:a16="http://schemas.microsoft.com/office/drawing/2014/main" val="4102357086"/>
                    </a:ext>
                  </a:extLst>
                </a:gridCol>
              </a:tblGrid>
              <a:tr h="73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8315641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ครูทหาร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3230476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กฎระเบียบและข้อบังคับในการเดินเรือ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1794121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ฝึกทักษะการนำเรือขั้นสูง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6566405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การอ่านภาษาอังกฤษเชิงวิเคราะห์วิจารณ์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1511537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วิศวกรรมแม่เหล็กไฟฟ้า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1510992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หลักกการระบบสื่อสาร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9044953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ปฏิบัติการระบบสื่อสาร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752939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เครื่องกลไฟฟ้า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699284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48020"/>
                  </a:ext>
                </a:extLst>
              </a:tr>
              <a:tr h="36851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427379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5223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223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00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CC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นาวิกโยธิน รหัส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66</a:t>
            </a: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52229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22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22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22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2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22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2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AED478-F0F3-407A-B2F0-11148D4E6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8829"/>
              </p:ext>
            </p:extLst>
          </p:nvPr>
        </p:nvGraphicFramePr>
        <p:xfrm>
          <a:off x="960120" y="2103120"/>
          <a:ext cx="7356295" cy="456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108">
                  <a:extLst>
                    <a:ext uri="{9D8B030D-6E8A-4147-A177-3AD203B41FA5}">
                      <a16:colId xmlns:a16="http://schemas.microsoft.com/office/drawing/2014/main" val="2210715279"/>
                    </a:ext>
                  </a:extLst>
                </a:gridCol>
                <a:gridCol w="3038203">
                  <a:extLst>
                    <a:ext uri="{9D8B030D-6E8A-4147-A177-3AD203B41FA5}">
                      <a16:colId xmlns:a16="http://schemas.microsoft.com/office/drawing/2014/main" val="3680216456"/>
                    </a:ext>
                  </a:extLst>
                </a:gridCol>
                <a:gridCol w="883246">
                  <a:extLst>
                    <a:ext uri="{9D8B030D-6E8A-4147-A177-3AD203B41FA5}">
                      <a16:colId xmlns:a16="http://schemas.microsoft.com/office/drawing/2014/main" val="4120612331"/>
                    </a:ext>
                  </a:extLst>
                </a:gridCol>
                <a:gridCol w="809642">
                  <a:extLst>
                    <a:ext uri="{9D8B030D-6E8A-4147-A177-3AD203B41FA5}">
                      <a16:colId xmlns:a16="http://schemas.microsoft.com/office/drawing/2014/main" val="1991373847"/>
                    </a:ext>
                  </a:extLst>
                </a:gridCol>
                <a:gridCol w="861165">
                  <a:extLst>
                    <a:ext uri="{9D8B030D-6E8A-4147-A177-3AD203B41FA5}">
                      <a16:colId xmlns:a16="http://schemas.microsoft.com/office/drawing/2014/main" val="4087104126"/>
                    </a:ext>
                  </a:extLst>
                </a:gridCol>
                <a:gridCol w="978931">
                  <a:extLst>
                    <a:ext uri="{9D8B030D-6E8A-4147-A177-3AD203B41FA5}">
                      <a16:colId xmlns:a16="http://schemas.microsoft.com/office/drawing/2014/main" val="1809739585"/>
                    </a:ext>
                  </a:extLst>
                </a:gridCol>
              </a:tblGrid>
              <a:tr h="761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7982397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ฝึกทักษะการเป็นครูทหาร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3900785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ยุทธวิธีทหารราบนาวิกโยธิน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1974147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การเขียนภาษาอังกฤษระดับย่อหน้า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6621238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กฎหมายกับสังคมไทย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258108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ศิลปวิทยาการเพื่อการพัฒนามนุษย์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4439305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การวัดและเครื่องมือวัดทางไฟฟ้า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2559545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ระบบควบคุม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974948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วิศวกรรมไมโครเวฟ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983609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0121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การฝึกปฏิบัติภาคสนาม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	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421808"/>
                  </a:ext>
                </a:extLst>
              </a:tr>
              <a:tr h="38052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56192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53263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3264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5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CC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นาวิกโยธิน รหัส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66</a:t>
            </a: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5325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32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32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32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3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32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32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32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708AF1-D71F-4E0E-8623-41A924A85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30008"/>
              </p:ext>
            </p:extLst>
          </p:nvPr>
        </p:nvGraphicFramePr>
        <p:xfrm>
          <a:off x="960120" y="2103120"/>
          <a:ext cx="7428304" cy="4494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793">
                  <a:extLst>
                    <a:ext uri="{9D8B030D-6E8A-4147-A177-3AD203B41FA5}">
                      <a16:colId xmlns:a16="http://schemas.microsoft.com/office/drawing/2014/main" val="3100405256"/>
                    </a:ext>
                  </a:extLst>
                </a:gridCol>
                <a:gridCol w="3039039">
                  <a:extLst>
                    <a:ext uri="{9D8B030D-6E8A-4147-A177-3AD203B41FA5}">
                      <a16:colId xmlns:a16="http://schemas.microsoft.com/office/drawing/2014/main" val="341610676"/>
                    </a:ext>
                  </a:extLst>
                </a:gridCol>
                <a:gridCol w="920796">
                  <a:extLst>
                    <a:ext uri="{9D8B030D-6E8A-4147-A177-3AD203B41FA5}">
                      <a16:colId xmlns:a16="http://schemas.microsoft.com/office/drawing/2014/main" val="3614852550"/>
                    </a:ext>
                  </a:extLst>
                </a:gridCol>
                <a:gridCol w="817568">
                  <a:extLst>
                    <a:ext uri="{9D8B030D-6E8A-4147-A177-3AD203B41FA5}">
                      <a16:colId xmlns:a16="http://schemas.microsoft.com/office/drawing/2014/main" val="1832826072"/>
                    </a:ext>
                  </a:extLst>
                </a:gridCol>
                <a:gridCol w="869594">
                  <a:extLst>
                    <a:ext uri="{9D8B030D-6E8A-4147-A177-3AD203B41FA5}">
                      <a16:colId xmlns:a16="http://schemas.microsoft.com/office/drawing/2014/main" val="3348751410"/>
                    </a:ext>
                  </a:extLst>
                </a:gridCol>
                <a:gridCol w="988514">
                  <a:extLst>
                    <a:ext uri="{9D8B030D-6E8A-4147-A177-3AD203B41FA5}">
                      <a16:colId xmlns:a16="http://schemas.microsoft.com/office/drawing/2014/main" val="2256427268"/>
                    </a:ext>
                  </a:extLst>
                </a:gridCol>
              </a:tblGrid>
              <a:tr h="691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6552639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ฝึกทักษะการประเมินผล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9629512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การยุทธ์สะเทินน้ำสะเทินบก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2335941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การเขียนภาษาอังกฤษระดับเรียงความ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2372859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กฎหมายทะเล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9210958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0609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วิถีไทย และวิถีอาเซียน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2952650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07**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วิชาเลือกทางวิศวกรรมไฟฟ้า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2844635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การสื่อสารข้อมูลและโครงข่าย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184537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วิศวกรรมสายอากาศ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3424816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การสื่อสารดิจิทัล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61999"/>
                  </a:ext>
                </a:extLst>
              </a:tr>
              <a:tr h="345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การฝึกปฏิบัติภาคทะเล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	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11108"/>
                  </a:ext>
                </a:extLst>
              </a:tr>
              <a:tr h="3457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76984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5428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428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50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CC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นาวิกโยธิน รหัส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67</a:t>
            </a: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5427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42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42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42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4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42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42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42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428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CA75D3-6873-4A2A-8583-929D6B064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91110"/>
              </p:ext>
            </p:extLst>
          </p:nvPr>
        </p:nvGraphicFramePr>
        <p:xfrm>
          <a:off x="960120" y="2103120"/>
          <a:ext cx="7356297" cy="3702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326">
                  <a:extLst>
                    <a:ext uri="{9D8B030D-6E8A-4147-A177-3AD203B41FA5}">
                      <a16:colId xmlns:a16="http://schemas.microsoft.com/office/drawing/2014/main" val="2593849779"/>
                    </a:ext>
                  </a:extLst>
                </a:gridCol>
                <a:gridCol w="2901628">
                  <a:extLst>
                    <a:ext uri="{9D8B030D-6E8A-4147-A177-3AD203B41FA5}">
                      <a16:colId xmlns:a16="http://schemas.microsoft.com/office/drawing/2014/main" val="1025056296"/>
                    </a:ext>
                  </a:extLst>
                </a:gridCol>
                <a:gridCol w="920029">
                  <a:extLst>
                    <a:ext uri="{9D8B030D-6E8A-4147-A177-3AD203B41FA5}">
                      <a16:colId xmlns:a16="http://schemas.microsoft.com/office/drawing/2014/main" val="956256141"/>
                    </a:ext>
                  </a:extLst>
                </a:gridCol>
                <a:gridCol w="849257">
                  <a:extLst>
                    <a:ext uri="{9D8B030D-6E8A-4147-A177-3AD203B41FA5}">
                      <a16:colId xmlns:a16="http://schemas.microsoft.com/office/drawing/2014/main" val="828863629"/>
                    </a:ext>
                  </a:extLst>
                </a:gridCol>
                <a:gridCol w="844539">
                  <a:extLst>
                    <a:ext uri="{9D8B030D-6E8A-4147-A177-3AD203B41FA5}">
                      <a16:colId xmlns:a16="http://schemas.microsoft.com/office/drawing/2014/main" val="1326822143"/>
                    </a:ext>
                  </a:extLst>
                </a:gridCol>
                <a:gridCol w="995518">
                  <a:extLst>
                    <a:ext uri="{9D8B030D-6E8A-4147-A177-3AD203B41FA5}">
                      <a16:colId xmlns:a16="http://schemas.microsoft.com/office/drawing/2014/main" val="2188183925"/>
                    </a:ext>
                  </a:extLst>
                </a:gridCol>
              </a:tblGrid>
              <a:tr h="7404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5478841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****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วิชาเลือกเสรี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448451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ผู้นำหน่วยทหารขนาดเล็ก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1351316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ภาษาอังกฤษเพื่อการใช้งาน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0545592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การสื่อสารทางแสง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4016238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โครงงานทางวิศวกรรมไฟฟ้า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900346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สารสนเทศเพื่อการบริหาร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9454002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0219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การฝึกปฏิบัติงานตามหน่วยผู้ใช้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85345"/>
                  </a:ext>
                </a:extLst>
              </a:tr>
              <a:tr h="37021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232963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55313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5314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75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619250"/>
            <a:ext cx="8880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CC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แผนการศึกษา นนร. นาวิกโยธิน รหัส 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ภาคเรียนที่ 2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/25</a:t>
            </a:r>
            <a:r>
              <a:rPr lang="th-TH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67</a:t>
            </a: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5530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53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53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53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5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53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53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53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53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53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FD137F-40AE-4F11-82F6-60EBF4DD1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78621"/>
              </p:ext>
            </p:extLst>
          </p:nvPr>
        </p:nvGraphicFramePr>
        <p:xfrm>
          <a:off x="960120" y="2103119"/>
          <a:ext cx="7305106" cy="2540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995">
                  <a:extLst>
                    <a:ext uri="{9D8B030D-6E8A-4147-A177-3AD203B41FA5}">
                      <a16:colId xmlns:a16="http://schemas.microsoft.com/office/drawing/2014/main" val="4116248133"/>
                    </a:ext>
                  </a:extLst>
                </a:gridCol>
                <a:gridCol w="2879897">
                  <a:extLst>
                    <a:ext uri="{9D8B030D-6E8A-4147-A177-3AD203B41FA5}">
                      <a16:colId xmlns:a16="http://schemas.microsoft.com/office/drawing/2014/main" val="1650076302"/>
                    </a:ext>
                  </a:extLst>
                </a:gridCol>
                <a:gridCol w="927186">
                  <a:extLst>
                    <a:ext uri="{9D8B030D-6E8A-4147-A177-3AD203B41FA5}">
                      <a16:colId xmlns:a16="http://schemas.microsoft.com/office/drawing/2014/main" val="3979484141"/>
                    </a:ext>
                  </a:extLst>
                </a:gridCol>
                <a:gridCol w="828849">
                  <a:extLst>
                    <a:ext uri="{9D8B030D-6E8A-4147-A177-3AD203B41FA5}">
                      <a16:colId xmlns:a16="http://schemas.microsoft.com/office/drawing/2014/main" val="3849618352"/>
                    </a:ext>
                  </a:extLst>
                </a:gridCol>
                <a:gridCol w="842897">
                  <a:extLst>
                    <a:ext uri="{9D8B030D-6E8A-4147-A177-3AD203B41FA5}">
                      <a16:colId xmlns:a16="http://schemas.microsoft.com/office/drawing/2014/main" val="402876203"/>
                    </a:ext>
                  </a:extLst>
                </a:gridCol>
                <a:gridCol w="987282">
                  <a:extLst>
                    <a:ext uri="{9D8B030D-6E8A-4147-A177-3AD203B41FA5}">
                      <a16:colId xmlns:a16="http://schemas.microsoft.com/office/drawing/2014/main" val="3162003226"/>
                    </a:ext>
                  </a:extLst>
                </a:gridCol>
              </a:tblGrid>
              <a:tr h="847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รหัสวิชา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บรรยาย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ศึกษาด้วยตนเอง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774040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****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วิชาเลือกเสรี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042626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0117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สมุททานุภาพและประวัติการยุทธ์ทางเรือ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285762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0720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โครงงานทางวิศวกรรมไฟฟ้า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6613801"/>
                  </a:ext>
                </a:extLst>
              </a:tr>
              <a:tr h="42394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63066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174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175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6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7993062" cy="390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อาจารย์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- นาวาเอก ผศ.ดร.ดนัย ปฏิยุทธ 	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- นาวาเอก สิทธิรักษ์ </a:t>
            </a:r>
            <a:r>
              <a:rPr lang="th-TH" b="1" dirty="0" err="1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รมณีย์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- นาวาเอก รศ.ดร.ประเสริฐ แป้นหยูรัตน์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- นาวาเอก ผศ.จิตติ สัมภัตตะกุล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- นาวาโท  ดร.ธีรพงศ์ โอฬารกิจอนันต์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- นาวาโท  ดร.พิศณุ คูมีชัย	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- นาวาโท  สุทธิภูมิ เยาว์วิวัฒน์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- นาวาโท  ผศ.พงศิษฏ์ ทวิชพงศ์ธร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- นาวาโท  ดร.ณัฐวุฒิ สุชาโต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- นาวาโท  ภาณุกร วัฒนจัง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17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67590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7591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32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3644900"/>
            <a:ext cx="89281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 อาจารย์พิเศษ และภาระงานสอนในวิชาที่ขอเทียบ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67589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6963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963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80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988840"/>
            <a:ext cx="8928100" cy="489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นาวาเอก ผศ.ดร.ดนัย ปฏิยุทธ</a:t>
            </a: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Royal Naval Engineering College, UK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Anglia Polytechnic University, UK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ปริญญาเอก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University of Bradford, UK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การสื่อสารดิจิทัล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สัญญาณและระบบ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การสื่อสารทางแสง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6963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0662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0663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0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2205038"/>
            <a:ext cx="8928100" cy="38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นาวาเอก สิทธิรักษ์  พรมณีย์</a:t>
            </a: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สาขาวิชาวิศวกรรมเครื่องกลเรือ โรงเรียนนายเรือ</a:t>
            </a:r>
            <a:endParaRPr lang="en-US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สาขาวิชาวิศวกรรมไฟฟ้า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University of New Haven, USA</a:t>
            </a:r>
          </a:p>
          <a:p>
            <a:pPr algn="thaiDist">
              <a:lnSpc>
                <a:spcPct val="80000"/>
              </a:lnSpc>
            </a:pP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066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168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168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8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2205038"/>
            <a:ext cx="8928100" cy="38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นาวาเอก ผศ.ไพรัช  ทัตตะทองคำ</a:t>
            </a: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สาขาวิชาวิศวกรรมไฟฟ้า โรงเรียนนายเรือ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สาขาวิชาวิศวกรรมคอมพิวเตอร์ มหาวิทยาลัยขอนแก่น</a:t>
            </a:r>
          </a:p>
          <a:p>
            <a:pPr algn="thaiDist">
              <a:lnSpc>
                <a:spcPct val="80000"/>
              </a:lnSpc>
            </a:pPr>
            <a:endParaRPr lang="th-TH" b="1" u="sng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อิเล็กทรอนิกส์วิศวกรรม 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168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3734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3735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6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988840"/>
            <a:ext cx="8928100" cy="489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นาวาเอก รศ.ดร.ประเสริฐ แป้นหยูรัตน์</a:t>
            </a: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สาขาวิชาวิศวกรรมไฟฟ้า มหาวิทยาลัยเอเชียอาคเนย์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University of New Haven, USA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ปริญญาเอก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University of Missouri-Rolla, USA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th-TH" b="1" u="sng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การวัดและเครื่องมือวัดทางไฟฟ้า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เครื่องกลไฟฟ้า</a:t>
            </a:r>
          </a:p>
          <a:p>
            <a:pPr algn="thaiDist">
              <a:lnSpc>
                <a:spcPct val="80000"/>
              </a:lnSpc>
            </a:pP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3733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168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168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0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716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2205038"/>
            <a:ext cx="89281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นาวาเอก ผศ.จิตติ  สัมภัตตะกุล</a:t>
            </a: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สาขาวิชาวิศวกรรมไฟฟ้า โรงเรียนนายเรือ</a:t>
            </a:r>
          </a:p>
          <a:p>
            <a:pPr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สาขาวิชาวิศวกรรมคอมพิวเตอร์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University of Alabama in Huntsville, USA</a:t>
            </a:r>
            <a:endParaRPr lang="th-TH" b="1" u="sng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การวิเคราะห์วงจรไฟฟ้า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การออกแบบวงจรดิจิทัลและไมโคคอนโทรลเลอร์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168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6683266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475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475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00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844824"/>
            <a:ext cx="8928100" cy="486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นาวาโท ดร.ธีรพงศ์ โอฬารกิจอนันต์</a:t>
            </a: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University of Wisconsin-Platteville, USA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New York University, USA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ปริญญาเอก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New York University, USA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th-TH" b="1" u="sng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24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- วิชา วิศวกรรมไมโครเวฟ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วิศวกรรมสายอากาศ</a:t>
            </a:r>
          </a:p>
          <a:p>
            <a:pPr algn="thaiDist">
              <a:lnSpc>
                <a:spcPct val="80000"/>
              </a:lnSpc>
            </a:pP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475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5782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5783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916832"/>
            <a:ext cx="8928100" cy="476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นาวาโท ดร.พิศณุ  คูมีชัย</a:t>
            </a: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สาขาวิชาวิศวกรรมไฟฟ้า โรงเรียนนายเรือ</a:t>
            </a:r>
          </a:p>
          <a:p>
            <a:pPr algn="thaiDist">
              <a:lnSpc>
                <a:spcPct val="80000"/>
              </a:lnSpc>
            </a:pP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สาขาวิชาวิศวกรรมป้องกันประเทศ สถาบันเทคโนโลยีพระจอมเกล้าเจ้าคุณทหารลาดกระบัง</a:t>
            </a:r>
          </a:p>
          <a:p>
            <a:pPr algn="thaiDist">
              <a:lnSpc>
                <a:spcPct val="80000"/>
              </a:lnSpc>
            </a:pP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ปริญญาเอก สาขาวิชาวิศวกรรมไฟฟ้า สถาบันเทคโนโลยีพระจอมเกล้าเจ้าคุณทหารลาดกระบัง</a:t>
            </a:r>
          </a:p>
          <a:p>
            <a:pPr algn="thaiDist">
              <a:lnSpc>
                <a:spcPct val="80000"/>
              </a:lnSpc>
            </a:pP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การวิเคราะห์วงจรไฟฟ้า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สารสนเทศเพื่อการบริหาร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578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475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475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1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7475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2205038"/>
            <a:ext cx="8928100" cy="42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นาวาโท สุทธิภูมิ  เยาว์วิวัฒน์</a:t>
            </a: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สาขาวิชาวิทยาการคอมพิวเตอร์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University of New South Wales at ADFA, AUS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สาขาวิชาวิทยาศาสตร์คอมพิวเตอร์ จุฬาลงกรณ์มหาวิทยาลัย</a:t>
            </a:r>
            <a:endParaRPr lang="en-US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th-TH" b="1" u="sng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475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522788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680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680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48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2205038"/>
            <a:ext cx="89281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นาวาโท ผศ.พงศิษฏ์ ทวิชพงศ์ธร</a:t>
            </a: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สาขาวิชาวิศวกรรมไฟฟ้า โรงเรียนนายเรือ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University of Illinois at Chicago, USA 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th-TH" b="1" u="sng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การสื่อสารข้อมูลและโครงข่าย 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หลักการระบบสื่อสาร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680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8198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199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9750" y="2963863"/>
            <a:ext cx="8496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2	สถาบันแนะนำและชี้แจงข้อมูลต่างๆ</a:t>
            </a:r>
          </a:p>
          <a:p>
            <a:pPr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- แนะนำสถานศึกษา หลักสูตร รวมทั้งแผนการศึกษา</a:t>
            </a:r>
          </a:p>
          <a:p>
            <a:pPr>
              <a:lnSpc>
                <a:spcPct val="80000"/>
              </a:lnSpc>
              <a:defRPr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	- แนะนำอาจารย์ประจำ อาจารย์พิเศษ และภาระงานสอนในวิชาที่ขอเทียบ</a:t>
            </a:r>
          </a:p>
          <a:p>
            <a:pPr>
              <a:lnSpc>
                <a:spcPct val="80000"/>
              </a:lnSpc>
              <a:defRPr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	- สรุปจำนวนนักศึกษาทุกชั้นปีโดยคิดเทียบสัดส่วนกับจำนวนอาจารย์ประจำ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819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680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680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8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7680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2205038"/>
            <a:ext cx="89281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นาวาโท ดร.ณัฐวุฒิ  สุชาโต</a:t>
            </a: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สาขาวิชาวิศวกรรมเครื่องกลเรือ โรงเรียนนายเรือ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University of Nottingham, UK 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ปริญญาเอก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University of Nottingham, UK 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th-TH" b="1" u="sng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ระบบควบคุม 	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680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3987863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680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680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2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7680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2205038"/>
            <a:ext cx="8928100" cy="38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อาจารย์ประจำ</a:t>
            </a: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en-US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นาวาโท ภาณุกร  วัฒนจัง</a:t>
            </a:r>
          </a:p>
          <a:p>
            <a:pPr algn="thaiDist">
              <a:lnSpc>
                <a:spcPct val="80000"/>
              </a:lnSpc>
            </a:pPr>
            <a:endParaRPr lang="th-TH" sz="3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en-US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ปริญญาตรี สาขาวิชาวิศวกรรมไฟฟ้า โรงเรียนนายเรือ</a:t>
            </a: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ปริญญาโท สาขาวิชาวิศวกรรมไฟฟ้า 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Newcastle University, UK </a:t>
            </a:r>
            <a:endParaRPr lang="th-TH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endParaRPr lang="th-TH" b="1" u="sng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sz="3200" b="1" u="sng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ภาระงานสอนในวิชาที่ขอเทียบ</a:t>
            </a:r>
            <a:endParaRPr lang="th-TH" sz="32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- วิชา วิศวกรรมแม่เหล็กไฟฟ้า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680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6700031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9905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9906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48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7990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916113"/>
            <a:ext cx="89281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32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สรุปจำนวนนักศึกษาทุกชั้นปีโดยคิดเทียบสัดส่วนกับอาจารย์ประจำ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987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98635"/>
              </p:ext>
            </p:extLst>
          </p:nvPr>
        </p:nvGraphicFramePr>
        <p:xfrm>
          <a:off x="1592263" y="2416175"/>
          <a:ext cx="5959475" cy="3435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จำนวนนักเรียนนายเรือ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5 </a:t>
                      </a: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</a:t>
                      </a:r>
                      <a:r>
                        <a:rPr lang="en-US" sz="2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en-US" sz="2800" b="1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4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 </a:t>
                      </a:r>
                      <a:r>
                        <a:rPr lang="en-US" sz="2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800" b="1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200</a:t>
                      </a: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568" name="สี่เหลี่ยมผืนผ้า 1"/>
          <p:cNvSpPr>
            <a:spLocks noChangeArrowheads="1"/>
          </p:cNvSpPr>
          <p:nvPr/>
        </p:nvSpPr>
        <p:spPr bwMode="auto">
          <a:xfrm>
            <a:off x="684213" y="6002338"/>
            <a:ext cx="7775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อัตราส่วนระหว่างนักเรียนนายเรือต่อจำนวนอาจารย์ประจำ เท่ากับ </a:t>
            </a:r>
            <a:r>
              <a:rPr lang="en-US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18.18 : 1</a:t>
            </a:r>
            <a:endParaRPr lang="th-TH" b="1" dirty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125364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6556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79905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9906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47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7950" y="1916113"/>
            <a:ext cx="89281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32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สรุปจำนวนนักศึกษาทุกชั้นปีโดยคิดเทียบสัดส่วนกับอาจารย์ประจำ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79877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99270"/>
              </p:ext>
            </p:extLst>
          </p:nvPr>
        </p:nvGraphicFramePr>
        <p:xfrm>
          <a:off x="1592263" y="2416175"/>
          <a:ext cx="5959475" cy="3435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จำนวนนักเรียนนายเรือ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5 </a:t>
                      </a: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</a:t>
                      </a:r>
                      <a:r>
                        <a:rPr lang="en-US" sz="2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en-US" sz="2800" b="1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65</a:t>
                      </a: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69</a:t>
                      </a: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4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57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 </a:t>
                      </a:r>
                      <a:r>
                        <a:rPr lang="en-US" sz="2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800" b="1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53</a:t>
                      </a: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8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244</a:t>
                      </a: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568" name="สี่เหลี่ยมผืนผ้า 1"/>
          <p:cNvSpPr>
            <a:spLocks noChangeArrowheads="1"/>
          </p:cNvSpPr>
          <p:nvPr/>
        </p:nvSpPr>
        <p:spPr bwMode="auto">
          <a:xfrm>
            <a:off x="684213" y="6002338"/>
            <a:ext cx="7775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อัตราส่วนระหว่างนักเรียนนายเรือต่อจำนวนอาจารย์ประจำ เท่ากับ </a:t>
            </a:r>
            <a:r>
              <a:rPr lang="en-US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22.18 : 1</a:t>
            </a:r>
            <a:endParaRPr lang="th-TH" b="1" dirty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6556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80902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0903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4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8956" y="2976568"/>
            <a:ext cx="806608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รายละเอียดเนื้อหา และตารางที่ขอเทียบรายวิชา</a:t>
            </a:r>
          </a:p>
          <a:p>
            <a:pPr algn="thaiDist">
              <a:lnSpc>
                <a:spcPct val="80000"/>
              </a:lnSpc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หลักสูตร พ.ศ.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2563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8090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81926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1927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8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124075" y="3001963"/>
            <a:ext cx="47513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thaiDist">
              <a:lnSpc>
                <a:spcPct val="80000"/>
              </a:lnSpc>
              <a:defRPr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ตรวจห้องสมุด</a:t>
            </a:r>
          </a:p>
          <a:p>
            <a:pPr algn="thaiDist">
              <a:lnSpc>
                <a:spcPct val="80000"/>
              </a:lnSpc>
              <a:defRPr/>
            </a:pPr>
            <a:endParaRPr lang="th-TH" sz="32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80000"/>
              </a:lnSpc>
              <a:defRPr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ตรวจห้องปฏิบัติการ</a:t>
            </a:r>
            <a:endParaRPr lang="th-TH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81925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82953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2954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95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82949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2FB5C645-71ED-8C4D-8D10-670EEFDC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306" y="3429000"/>
            <a:ext cx="475138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th-TH" sz="6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จบการบรรยาย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กลุ่ม 2"/>
          <p:cNvGrpSpPr>
            <a:grpSpLocks/>
          </p:cNvGrpSpPr>
          <p:nvPr/>
        </p:nvGrpSpPr>
        <p:grpSpPr bwMode="auto">
          <a:xfrm>
            <a:off x="107950" y="115888"/>
            <a:ext cx="2232025" cy="1584325"/>
            <a:chOff x="35496" y="188640"/>
            <a:chExt cx="2232248" cy="1584176"/>
          </a:xfrm>
        </p:grpSpPr>
        <p:pic>
          <p:nvPicPr>
            <p:cNvPr id="9222" name="Picture 2" descr="D:\สื่อประสมแนะนำ RTNA\Others\rtna_simbo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8640"/>
              <a:ext cx="1137727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223" name="Object 3"/>
            <p:cNvGraphicFramePr>
              <a:graphicFrameLocks noChangeAspect="1"/>
            </p:cNvGraphicFramePr>
            <p:nvPr/>
          </p:nvGraphicFramePr>
          <p:xfrm>
            <a:off x="35496" y="624720"/>
            <a:ext cx="2232248" cy="1148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4" name="Image" r:id="rId4" imgW="3126015" imgH="1613267" progId="Photoshop.Image.4">
                    <p:embed/>
                  </p:oleObj>
                </mc:Choice>
                <mc:Fallback>
                  <p:oleObj name="Image" r:id="rId4" imgW="3126015" imgH="1613267" progId="Photoshop.Image.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1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624720"/>
                          <a:ext cx="2232248" cy="1148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57163" y="2403475"/>
            <a:ext cx="887888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โรงเรียนนายเรือเป็นสถาบันการศึกษาระดับอุดมศึกษาของกองทัพเรือ </a:t>
            </a:r>
          </a:p>
          <a:p>
            <a:pPr algn="ctr">
              <a:lnSpc>
                <a:spcPct val="80000"/>
              </a:lnSpc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มีหน้าที่ให้การฝึก ศึกษา และอบรมนักเรียนนายเรือ</a:t>
            </a:r>
          </a:p>
          <a:p>
            <a:pPr algn="ctr">
              <a:lnSpc>
                <a:spcPct val="80000"/>
              </a:lnSpc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ด้านวิชาการ วิชาทหาร 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จริย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ศึกษา และพลศึกษา </a:t>
            </a:r>
          </a:p>
          <a:p>
            <a:pPr algn="ctr">
              <a:lnSpc>
                <a:spcPct val="80000"/>
              </a:lnSpc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เพื่อให้มีความรู้ความสามารถและประสบการณ์ </a:t>
            </a:r>
          </a:p>
          <a:p>
            <a:pPr algn="ctr">
              <a:lnSpc>
                <a:spcPct val="80000"/>
              </a:lnSpc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เหมาะสมที่จะเป็นนายทหารสัญญาบัตรของกองทัพเรือ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11413" y="0"/>
            <a:ext cx="6726237" cy="1752600"/>
          </a:xfrm>
        </p:spPr>
        <p:txBody>
          <a:bodyPr/>
          <a:lstStyle/>
          <a:p>
            <a:pPr>
              <a:defRPr/>
            </a:pPr>
            <a:r>
              <a:rPr lang="th-TH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การขอรับรองปริญญา ประกาศนียบัตร หรือวุฒิบัตรในการประกอบวิชาชีพวิศวกรรมควบคุม</a:t>
            </a:r>
          </a:p>
        </p:txBody>
      </p:sp>
      <p:cxnSp>
        <p:nvCxnSpPr>
          <p:cNvPr id="9221" name="ตัวเชื่อมต่อตรง 6"/>
          <p:cNvCxnSpPr>
            <a:cxnSpLocks noChangeShapeType="1"/>
          </p:cNvCxnSpPr>
          <p:nvPr/>
        </p:nvCxnSpPr>
        <p:spPr bwMode="auto">
          <a:xfrm>
            <a:off x="2484438" y="1628775"/>
            <a:ext cx="6408737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76200" y="2438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127000" dir="193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000099"/>
                </a:solidFill>
              </a:rPr>
              <a:t>กองบัญชาการ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600200" y="2438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33"/>
            </a:solidFill>
            <a:round/>
            <a:headEnd/>
            <a:tailEnd/>
          </a:ln>
          <a:effectLst>
            <a:outerShdw dist="8980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000099"/>
                </a:solidFill>
              </a:rPr>
              <a:t>กรม นนร.รอ.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124200" y="2438400"/>
            <a:ext cx="1371600" cy="533400"/>
          </a:xfrm>
          <a:prstGeom prst="roundRect">
            <a:avLst>
              <a:gd name="adj" fmla="val 16370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53882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000099"/>
                </a:solidFill>
              </a:rPr>
              <a:t>ฝ่ายศึกษา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48200" y="2438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53882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000099"/>
                </a:solidFill>
              </a:rPr>
              <a:t>ฝ่ายบริการ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172200" y="2438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81320" dir="13880412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000099"/>
                </a:solidFill>
              </a:rPr>
              <a:t>กองสถิติ</a:t>
            </a:r>
            <a:r>
              <a:rPr lang="en-US" sz="2400" b="1">
                <a:solidFill>
                  <a:srgbClr val="000099"/>
                </a:solidFill>
              </a:rPr>
              <a:t>&amp;</a:t>
            </a:r>
            <a:r>
              <a:rPr lang="th-TH" sz="2400" b="1">
                <a:solidFill>
                  <a:srgbClr val="000099"/>
                </a:solidFill>
              </a:rPr>
              <a:t>วิจัย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696200" y="2438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117088" dir="13236078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000099"/>
                </a:solidFill>
              </a:rPr>
              <a:t>โรงพยาบาลฯ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152400" y="1981200"/>
            <a:ext cx="44196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2057400" y="1981200"/>
            <a:ext cx="25146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3810000" y="1981200"/>
            <a:ext cx="7620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572000" y="1981200"/>
            <a:ext cx="7620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572000" y="1981200"/>
            <a:ext cx="24384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4572000" y="1981200"/>
            <a:ext cx="43434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2" name="Picture 15" descr="D:\สื่อประสมแนะนำ RTNA\Others\rtna_simbo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0"/>
            <a:ext cx="1504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5" name="Object 16"/>
          <p:cNvGraphicFramePr>
            <a:graphicFrameLocks noChangeAspect="1"/>
          </p:cNvGraphicFramePr>
          <p:nvPr/>
        </p:nvGraphicFramePr>
        <p:xfrm>
          <a:off x="3352800" y="725488"/>
          <a:ext cx="243840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Image" r:id="rId4" imgW="3126015" imgH="1613267" progId="Photoshop.Image.4">
                  <p:embed/>
                </p:oleObj>
              </mc:Choice>
              <mc:Fallback>
                <p:oleObj name="Image" r:id="rId4" imgW="3126015" imgH="1613267" progId="Photoshop.Image.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725488"/>
                        <a:ext cx="2438400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  <p:bldP spid="10245" grpId="0" animBg="1" autoUpdateAnimBg="0"/>
      <p:bldP spid="10246" grpId="0" animBg="1" autoUpdateAnimBg="0"/>
      <p:bldP spid="10247" grpId="0" animBg="1" autoUpdateAnimBg="0"/>
      <p:bldP spid="10248" grpId="0" animBg="1" autoUpdateAnimBg="0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สื่อประสมแนะนำ RTNA\Others\rtna_simbo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0"/>
            <a:ext cx="1504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Object 1024"/>
          <p:cNvGraphicFramePr>
            <a:graphicFrameLocks noChangeAspect="1"/>
          </p:cNvGraphicFramePr>
          <p:nvPr/>
        </p:nvGraphicFramePr>
        <p:xfrm>
          <a:off x="3352800" y="725488"/>
          <a:ext cx="243840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Image" r:id="rId4" imgW="3126015" imgH="1613267" progId="Photoshop.Image.4">
                  <p:embed/>
                </p:oleObj>
              </mc:Choice>
              <mc:Fallback>
                <p:oleObj name="Image" r:id="rId4" imgW="3126015" imgH="1613267" progId="Photoshop.Image.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725488"/>
                        <a:ext cx="2438400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76200" y="2438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127000" dir="193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 dirty="0">
                <a:solidFill>
                  <a:srgbClr val="000099"/>
                </a:solidFill>
              </a:rPr>
              <a:t>กองบัญชาการ</a:t>
            </a: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1600200" y="2438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33"/>
            </a:solidFill>
            <a:round/>
            <a:headEnd/>
            <a:tailEnd/>
          </a:ln>
          <a:effectLst>
            <a:outerShdw dist="8980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 dirty="0">
                <a:solidFill>
                  <a:srgbClr val="000099"/>
                </a:solidFill>
              </a:rPr>
              <a:t>กรม นนร.รอ.</a:t>
            </a:r>
          </a:p>
        </p:txBody>
      </p:sp>
      <p:sp>
        <p:nvSpPr>
          <p:cNvPr id="11270" name="AutoShape 7"/>
          <p:cNvSpPr>
            <a:spLocks noChangeArrowheads="1"/>
          </p:cNvSpPr>
          <p:nvPr/>
        </p:nvSpPr>
        <p:spPr bwMode="auto">
          <a:xfrm>
            <a:off x="3124200" y="2438400"/>
            <a:ext cx="1371600" cy="533400"/>
          </a:xfrm>
          <a:prstGeom prst="roundRect">
            <a:avLst>
              <a:gd name="adj" fmla="val 16370"/>
            </a:avLst>
          </a:prstGeom>
          <a:gradFill rotWithShape="0">
            <a:gsLst>
              <a:gs pos="0">
                <a:srgbClr val="FF9933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53882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000099"/>
                </a:solidFill>
              </a:rPr>
              <a:t>ฝ่ายศึกษา</a:t>
            </a:r>
          </a:p>
        </p:txBody>
      </p:sp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4648200" y="2438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53882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000099"/>
                </a:solidFill>
              </a:rPr>
              <a:t>ฝ่ายบริการ</a:t>
            </a:r>
          </a:p>
        </p:txBody>
      </p:sp>
      <p:sp>
        <p:nvSpPr>
          <p:cNvPr id="11272" name="AutoShape 9"/>
          <p:cNvSpPr>
            <a:spLocks noChangeArrowheads="1"/>
          </p:cNvSpPr>
          <p:nvPr/>
        </p:nvSpPr>
        <p:spPr bwMode="auto">
          <a:xfrm>
            <a:off x="6172200" y="2438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81320" dir="13880412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000099"/>
                </a:solidFill>
              </a:rPr>
              <a:t>กองสถิติ</a:t>
            </a:r>
            <a:r>
              <a:rPr lang="en-US" sz="2400" b="1">
                <a:solidFill>
                  <a:srgbClr val="000099"/>
                </a:solidFill>
              </a:rPr>
              <a:t>&amp;</a:t>
            </a:r>
            <a:r>
              <a:rPr lang="th-TH" sz="2400" b="1">
                <a:solidFill>
                  <a:srgbClr val="000099"/>
                </a:solidFill>
              </a:rPr>
              <a:t>วิจัย</a:t>
            </a:r>
          </a:p>
        </p:txBody>
      </p:sp>
      <p:sp>
        <p:nvSpPr>
          <p:cNvPr id="11273" name="AutoShape 10"/>
          <p:cNvSpPr>
            <a:spLocks noChangeArrowheads="1"/>
          </p:cNvSpPr>
          <p:nvPr/>
        </p:nvSpPr>
        <p:spPr bwMode="auto">
          <a:xfrm>
            <a:off x="7696200" y="2438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117088" dir="13236078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th-TH" sz="2400" b="1" dirty="0">
                <a:solidFill>
                  <a:srgbClr val="000099"/>
                </a:solidFill>
              </a:rPr>
              <a:t>โรงพยาบาลฯ</a:t>
            </a:r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 flipH="1">
            <a:off x="152400" y="1981200"/>
            <a:ext cx="44196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 flipH="1">
            <a:off x="2057400" y="1981200"/>
            <a:ext cx="25146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 flipH="1">
            <a:off x="3810000" y="1981200"/>
            <a:ext cx="7620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4572000" y="1981200"/>
            <a:ext cx="7620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4572000" y="1981200"/>
            <a:ext cx="24384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>
            <a:off x="4572000" y="1981200"/>
            <a:ext cx="4343400" cy="4572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1280" name="Group 17"/>
          <p:cNvGrpSpPr>
            <a:grpSpLocks/>
          </p:cNvGrpSpPr>
          <p:nvPr/>
        </p:nvGrpSpPr>
        <p:grpSpPr bwMode="auto">
          <a:xfrm>
            <a:off x="87313" y="3424238"/>
            <a:ext cx="8891587" cy="1892300"/>
            <a:chOff x="55" y="2157"/>
            <a:chExt cx="5601" cy="1192"/>
          </a:xfrm>
        </p:grpSpPr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>
              <a:off x="152" y="2230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 dirty="0">
                  <a:solidFill>
                    <a:srgbClr val="000099"/>
                  </a:solidFill>
                </a:rPr>
                <a:t>กองวิชาคณิตศาสตร์</a:t>
              </a:r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152" y="2502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>
                  <a:solidFill>
                    <a:srgbClr val="000099"/>
                  </a:solidFill>
                </a:rPr>
                <a:t>กองวิชาฟิสิกส์และเคมี</a:t>
              </a:r>
            </a:p>
          </p:txBody>
        </p:sp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>
              <a:off x="152" y="2774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>
                  <a:solidFill>
                    <a:srgbClr val="000099"/>
                  </a:solidFill>
                </a:rPr>
                <a:t>กองวิชามนุษยศาสตร์</a:t>
              </a:r>
            </a:p>
          </p:txBody>
        </p:sp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>
              <a:off x="152" y="3046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>
                  <a:solidFill>
                    <a:srgbClr val="000099"/>
                  </a:solidFill>
                </a:rPr>
                <a:t>กองวิชากฎหมายและสังคม</a:t>
              </a:r>
            </a:p>
          </p:txBody>
        </p:sp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>
              <a:off x="2023" y="2235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>
                  <a:solidFill>
                    <a:srgbClr val="000099"/>
                  </a:solidFill>
                </a:rPr>
                <a:t>กองวิชาวิศวกรรมศาสตร์</a:t>
              </a:r>
            </a:p>
          </p:txBody>
        </p:sp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2023" y="2507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>
                  <a:solidFill>
                    <a:srgbClr val="000099"/>
                  </a:solidFill>
                </a:rPr>
                <a:t>กองวิชาวิศวกรรมเครื่องกลเรือ</a:t>
              </a:r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2024" y="2774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 dirty="0">
                  <a:solidFill>
                    <a:srgbClr val="000099"/>
                  </a:solidFill>
                </a:rPr>
                <a:t>กองวิชาวิศวกรรมอุทกศาสตร์</a:t>
              </a:r>
            </a:p>
          </p:txBody>
        </p:sp>
        <p:sp>
          <p:nvSpPr>
            <p:cNvPr id="11289" name="AutoShape 25"/>
            <p:cNvSpPr>
              <a:spLocks noChangeArrowheads="1"/>
            </p:cNvSpPr>
            <p:nvPr/>
          </p:nvSpPr>
          <p:spPr bwMode="auto">
            <a:xfrm>
              <a:off x="2024" y="3046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>
                  <a:solidFill>
                    <a:srgbClr val="000099"/>
                  </a:solidFill>
                </a:rPr>
                <a:t>กองวิชาบริหารงานวิเคราะห์</a:t>
              </a:r>
            </a:p>
          </p:txBody>
        </p:sp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>
              <a:off x="3824" y="2230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>
                  <a:solidFill>
                    <a:srgbClr val="000099"/>
                  </a:solidFill>
                </a:rPr>
                <a:t>กองวิชาการเรือและเดินเรือ</a:t>
              </a:r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3824" y="2502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 dirty="0">
                  <a:solidFill>
                    <a:srgbClr val="000099"/>
                  </a:solidFill>
                </a:rPr>
                <a:t>กองวิชาการอาวุธและยุทธวิธี</a:t>
              </a:r>
            </a:p>
          </p:txBody>
        </p:sp>
        <p:sp>
          <p:nvSpPr>
            <p:cNvPr id="11292" name="AutoShape 28"/>
            <p:cNvSpPr>
              <a:spLocks noChangeArrowheads="1"/>
            </p:cNvSpPr>
            <p:nvPr/>
          </p:nvSpPr>
          <p:spPr bwMode="auto">
            <a:xfrm>
              <a:off x="3824" y="2774"/>
              <a:ext cx="1728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th-TH" sz="2400" b="1" dirty="0">
                  <a:solidFill>
                    <a:srgbClr val="000099"/>
                  </a:solidFill>
                </a:rPr>
                <a:t>กองพลศึกษา</a:t>
              </a:r>
            </a:p>
          </p:txBody>
        </p:sp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>
              <a:off x="55" y="2157"/>
              <a:ext cx="5601" cy="11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1281" name="Freeform 30"/>
          <p:cNvSpPr>
            <a:spLocks/>
          </p:cNvSpPr>
          <p:nvPr/>
        </p:nvSpPr>
        <p:spPr bwMode="auto">
          <a:xfrm>
            <a:off x="363538" y="2995613"/>
            <a:ext cx="8321675" cy="425450"/>
          </a:xfrm>
          <a:custGeom>
            <a:avLst/>
            <a:gdLst>
              <a:gd name="T0" fmla="*/ 2147483647 w 5242"/>
              <a:gd name="T1" fmla="*/ 0 h 268"/>
              <a:gd name="T2" fmla="*/ 0 w 5242"/>
              <a:gd name="T3" fmla="*/ 2147483647 h 268"/>
              <a:gd name="T4" fmla="*/ 2147483647 w 5242"/>
              <a:gd name="T5" fmla="*/ 2147483647 h 268"/>
              <a:gd name="T6" fmla="*/ 2147483647 w 5242"/>
              <a:gd name="T7" fmla="*/ 0 h 268"/>
              <a:gd name="T8" fmla="*/ 2147483647 w 5242"/>
              <a:gd name="T9" fmla="*/ 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2"/>
              <a:gd name="T16" fmla="*/ 0 h 268"/>
              <a:gd name="T17" fmla="*/ 5242 w 5242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2" h="268">
                <a:moveTo>
                  <a:pt x="1768" y="0"/>
                </a:moveTo>
                <a:lnTo>
                  <a:pt x="0" y="268"/>
                </a:lnTo>
                <a:lnTo>
                  <a:pt x="5242" y="268"/>
                </a:lnTo>
                <a:lnTo>
                  <a:pt x="2573" y="0"/>
                </a:lnTo>
                <a:lnTo>
                  <a:pt x="1768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" name="AutoShape 28">
            <a:extLst>
              <a:ext uri="{FF2B5EF4-FFF2-40B4-BE49-F238E27FC236}">
                <a16:creationId xmlns:a16="http://schemas.microsoft.com/office/drawing/2014/main" id="{34D5BA80-229A-4C0F-89C7-9C4DC7D39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4835526"/>
            <a:ext cx="27432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3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th-TH" sz="2400" b="1" dirty="0">
                <a:solidFill>
                  <a:srgbClr val="000099"/>
                </a:solidFill>
              </a:rPr>
              <a:t>ห้องสมุด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6643</Words>
  <Application>Microsoft Macintosh PowerPoint</Application>
  <PresentationFormat>On-screen Show (4:3)</PresentationFormat>
  <Paragraphs>2451</Paragraphs>
  <Slides>66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Angsana New</vt:lpstr>
      <vt:lpstr>TH SarabunPSK</vt:lpstr>
      <vt:lpstr>Office Theme</vt:lpstr>
      <vt:lpstr>Image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PowerPoint Presentation</vt:lpstr>
      <vt:lpstr>PowerPoint Presentation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  <vt:lpstr>การขอรับรองปริญญา ประกาศนียบัตร หรือวุฒิบัตรในการประกอบวิชาชีพวิศวกรรมควบคุม</vt:lpstr>
    </vt:vector>
  </TitlesOfParts>
  <Company>Royal Thai Naval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Narade Pechnin</dc:creator>
  <cp:lastModifiedBy>Pongsit Twichpongtorn</cp:lastModifiedBy>
  <cp:revision>285</cp:revision>
  <cp:lastPrinted>2017-05-17T08:48:43Z</cp:lastPrinted>
  <dcterms:created xsi:type="dcterms:W3CDTF">2003-11-10T15:23:32Z</dcterms:created>
  <dcterms:modified xsi:type="dcterms:W3CDTF">2021-12-14T00:37:50Z</dcterms:modified>
</cp:coreProperties>
</file>